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638" r:id="rId6"/>
    <p:sldId id="650" r:id="rId7"/>
    <p:sldId id="651" r:id="rId8"/>
    <p:sldId id="616" r:id="rId9"/>
    <p:sldId id="615" r:id="rId10"/>
    <p:sldId id="652" r:id="rId11"/>
    <p:sldId id="653" r:id="rId12"/>
    <p:sldId id="619" r:id="rId13"/>
    <p:sldId id="654" r:id="rId14"/>
    <p:sldId id="578" r:id="rId15"/>
    <p:sldId id="568" r:id="rId16"/>
    <p:sldId id="655" r:id="rId17"/>
    <p:sldId id="656" r:id="rId18"/>
    <p:sldId id="637" r:id="rId19"/>
    <p:sldId id="634" r:id="rId20"/>
    <p:sldId id="635" r:id="rId21"/>
    <p:sldId id="640" r:id="rId22"/>
    <p:sldId id="605" r:id="rId23"/>
    <p:sldId id="657" r:id="rId24"/>
    <p:sldId id="642" r:id="rId25"/>
    <p:sldId id="625" r:id="rId26"/>
    <p:sldId id="644" r:id="rId27"/>
    <p:sldId id="658" r:id="rId28"/>
    <p:sldId id="641" r:id="rId29"/>
    <p:sldId id="645" r:id="rId30"/>
    <p:sldId id="636" r:id="rId31"/>
    <p:sldId id="646" r:id="rId32"/>
    <p:sldId id="639" r:id="rId33"/>
    <p:sldId id="649" r:id="rId34"/>
    <p:sldId id="6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A05242-21CC-4E69-B1BB-771DE97C8FDA}">
          <p14:sldIdLst>
            <p14:sldId id="256"/>
            <p14:sldId id="638"/>
            <p14:sldId id="650"/>
            <p14:sldId id="651"/>
            <p14:sldId id="616"/>
            <p14:sldId id="615"/>
            <p14:sldId id="652"/>
            <p14:sldId id="653"/>
            <p14:sldId id="619"/>
            <p14:sldId id="654"/>
            <p14:sldId id="578"/>
            <p14:sldId id="568"/>
            <p14:sldId id="655"/>
            <p14:sldId id="656"/>
            <p14:sldId id="637"/>
            <p14:sldId id="634"/>
            <p14:sldId id="635"/>
            <p14:sldId id="640"/>
            <p14:sldId id="605"/>
            <p14:sldId id="657"/>
            <p14:sldId id="642"/>
            <p14:sldId id="625"/>
            <p14:sldId id="644"/>
            <p14:sldId id="658"/>
            <p14:sldId id="641"/>
            <p14:sldId id="645"/>
            <p14:sldId id="636"/>
            <p14:sldId id="646"/>
            <p14:sldId id="639"/>
            <p14:sldId id="649"/>
            <p14:sldId id="6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2"/>
    <a:srgbClr val="0084B6"/>
    <a:srgbClr val="ED7102"/>
    <a:srgbClr val="008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B6A45-ADF8-453C-BE4F-EE90FE4DFA73}" v="1" dt="2024-03-19T09:38:04.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7955E-A91C-49D1-BE52-03C68F5A79E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66E33966-0E0D-438B-B5CF-D1046B1F3F75}">
      <dgm:prSet phldrT="[Text]" custT="1"/>
      <dgm:spPr/>
      <dgm:t>
        <a:bodyPr/>
        <a:lstStyle/>
        <a:p>
          <a:r>
            <a:rPr lang="en-GB" sz="2000"/>
            <a:t>Female Autism Phenotype</a:t>
          </a:r>
        </a:p>
      </dgm:t>
    </dgm:pt>
    <dgm:pt modelId="{BA71E3E9-A397-4181-BA86-C97EFAF0DDD9}" type="parTrans" cxnId="{69B84C97-DF08-4614-88ED-482CAAA0F685}">
      <dgm:prSet/>
      <dgm:spPr/>
      <dgm:t>
        <a:bodyPr/>
        <a:lstStyle/>
        <a:p>
          <a:endParaRPr lang="en-GB"/>
        </a:p>
      </dgm:t>
    </dgm:pt>
    <dgm:pt modelId="{3D22B030-B70C-4058-8F2E-DF691EC23212}" type="sibTrans" cxnId="{69B84C97-DF08-4614-88ED-482CAAA0F685}">
      <dgm:prSet/>
      <dgm:spPr/>
      <dgm:t>
        <a:bodyPr/>
        <a:lstStyle/>
        <a:p>
          <a:endParaRPr lang="en-GB"/>
        </a:p>
      </dgm:t>
    </dgm:pt>
    <dgm:pt modelId="{6FF38BE2-C3A9-4A68-B31A-4CBD8CDBA32F}">
      <dgm:prSet phldrT="[Text]" custT="1"/>
      <dgm:spPr/>
      <dgm:t>
        <a:bodyPr/>
        <a:lstStyle/>
        <a:p>
          <a:r>
            <a:rPr lang="en-GB" sz="2000"/>
            <a:t>Social relationships</a:t>
          </a:r>
        </a:p>
      </dgm:t>
    </dgm:pt>
    <dgm:pt modelId="{0F5630CB-CC78-4372-AAA2-472AE9680DF8}" type="parTrans" cxnId="{19E1FF82-16F0-4C78-9A39-8810B0AAA8D0}">
      <dgm:prSet/>
      <dgm:spPr>
        <a:solidFill>
          <a:schemeClr val="tx1">
            <a:lumMod val="40000"/>
            <a:lumOff val="60000"/>
          </a:schemeClr>
        </a:solidFill>
      </dgm:spPr>
      <dgm:t>
        <a:bodyPr/>
        <a:lstStyle/>
        <a:p>
          <a:endParaRPr lang="en-GB"/>
        </a:p>
      </dgm:t>
    </dgm:pt>
    <dgm:pt modelId="{17B22E58-10F5-4479-9FCD-E7399AF65F5E}" type="sibTrans" cxnId="{19E1FF82-16F0-4C78-9A39-8810B0AAA8D0}">
      <dgm:prSet/>
      <dgm:spPr/>
      <dgm:t>
        <a:bodyPr/>
        <a:lstStyle/>
        <a:p>
          <a:endParaRPr lang="en-GB"/>
        </a:p>
      </dgm:t>
    </dgm:pt>
    <dgm:pt modelId="{0B75B339-3A5E-4EAF-9074-95AB0C7D4D34}">
      <dgm:prSet phldrT="[Text]" custT="1"/>
      <dgm:spPr/>
      <dgm:t>
        <a:bodyPr/>
        <a:lstStyle/>
        <a:p>
          <a:r>
            <a:rPr lang="en-GB" sz="1800"/>
            <a:t>Camouflaging / masking</a:t>
          </a:r>
        </a:p>
      </dgm:t>
    </dgm:pt>
    <dgm:pt modelId="{090FB586-1F27-4B82-97A5-84A5731BECE5}" type="parTrans" cxnId="{88C55D82-F985-4CAC-9FD8-0D4F0AD24012}">
      <dgm:prSet/>
      <dgm:spPr>
        <a:solidFill>
          <a:schemeClr val="tx1">
            <a:lumMod val="40000"/>
            <a:lumOff val="60000"/>
          </a:schemeClr>
        </a:solidFill>
      </dgm:spPr>
      <dgm:t>
        <a:bodyPr/>
        <a:lstStyle/>
        <a:p>
          <a:endParaRPr lang="en-GB"/>
        </a:p>
      </dgm:t>
    </dgm:pt>
    <dgm:pt modelId="{4667B252-6ADA-4A47-AF9A-8E1212FBD999}" type="sibTrans" cxnId="{88C55D82-F985-4CAC-9FD8-0D4F0AD24012}">
      <dgm:prSet/>
      <dgm:spPr/>
      <dgm:t>
        <a:bodyPr/>
        <a:lstStyle/>
        <a:p>
          <a:endParaRPr lang="en-GB"/>
        </a:p>
      </dgm:t>
    </dgm:pt>
    <dgm:pt modelId="{8BA4D746-7501-49FF-B415-5F69912C2F6D}">
      <dgm:prSet phldrT="[Text]" custT="1"/>
      <dgm:spPr/>
      <dgm:t>
        <a:bodyPr/>
        <a:lstStyle/>
        <a:p>
          <a:r>
            <a:rPr lang="en-GB" sz="2000"/>
            <a:t>Internalising</a:t>
          </a:r>
        </a:p>
      </dgm:t>
    </dgm:pt>
    <dgm:pt modelId="{1465C2DC-B30F-4039-A7C3-3CCE5EB99B42}" type="parTrans" cxnId="{97B09B54-F0E9-4179-8119-FCB8625B95FA}">
      <dgm:prSet/>
      <dgm:spPr>
        <a:solidFill>
          <a:schemeClr val="tx1">
            <a:lumMod val="40000"/>
            <a:lumOff val="60000"/>
          </a:schemeClr>
        </a:solidFill>
      </dgm:spPr>
      <dgm:t>
        <a:bodyPr/>
        <a:lstStyle/>
        <a:p>
          <a:endParaRPr lang="en-GB"/>
        </a:p>
      </dgm:t>
    </dgm:pt>
    <dgm:pt modelId="{2A8DA39C-A9FB-4EE9-B6CF-D101866D471D}" type="sibTrans" cxnId="{97B09B54-F0E9-4179-8119-FCB8625B95FA}">
      <dgm:prSet/>
      <dgm:spPr/>
      <dgm:t>
        <a:bodyPr/>
        <a:lstStyle/>
        <a:p>
          <a:endParaRPr lang="en-GB"/>
        </a:p>
      </dgm:t>
    </dgm:pt>
    <dgm:pt modelId="{E6E1E1F0-18D0-4D12-94D7-7B2199CC6827}">
      <dgm:prSet phldrT="[Text]" custT="1"/>
      <dgm:spPr/>
      <dgm:t>
        <a:bodyPr/>
        <a:lstStyle/>
        <a:p>
          <a:r>
            <a:rPr lang="en-GB" sz="2000"/>
            <a:t>Interests</a:t>
          </a:r>
        </a:p>
      </dgm:t>
    </dgm:pt>
    <dgm:pt modelId="{35D28FE0-6393-4D1B-BE2F-D6F3BAEE5C44}" type="parTrans" cxnId="{0D5F02AC-927A-4334-A66F-06E5E78A032B}">
      <dgm:prSet/>
      <dgm:spPr>
        <a:solidFill>
          <a:schemeClr val="tx1">
            <a:lumMod val="40000"/>
            <a:lumOff val="60000"/>
          </a:schemeClr>
        </a:solidFill>
      </dgm:spPr>
      <dgm:t>
        <a:bodyPr/>
        <a:lstStyle/>
        <a:p>
          <a:endParaRPr lang="en-GB"/>
        </a:p>
      </dgm:t>
    </dgm:pt>
    <dgm:pt modelId="{6E8DB4A9-D5A7-428A-A09E-7611F351029E}" type="sibTrans" cxnId="{0D5F02AC-927A-4334-A66F-06E5E78A032B}">
      <dgm:prSet/>
      <dgm:spPr/>
      <dgm:t>
        <a:bodyPr/>
        <a:lstStyle/>
        <a:p>
          <a:endParaRPr lang="en-GB"/>
        </a:p>
      </dgm:t>
    </dgm:pt>
    <dgm:pt modelId="{301786B0-FEA1-43E2-9569-EE758CAF5946}" type="pres">
      <dgm:prSet presAssocID="{D9D7955E-A91C-49D1-BE52-03C68F5A79E4}" presName="cycle" presStyleCnt="0">
        <dgm:presLayoutVars>
          <dgm:chMax val="1"/>
          <dgm:dir/>
          <dgm:animLvl val="ctr"/>
          <dgm:resizeHandles val="exact"/>
        </dgm:presLayoutVars>
      </dgm:prSet>
      <dgm:spPr/>
    </dgm:pt>
    <dgm:pt modelId="{5E66D240-D337-4CF9-B7E0-9F126D561541}" type="pres">
      <dgm:prSet presAssocID="{66E33966-0E0D-438B-B5CF-D1046B1F3F75}" presName="centerShape" presStyleLbl="node0" presStyleIdx="0" presStyleCnt="1"/>
      <dgm:spPr/>
    </dgm:pt>
    <dgm:pt modelId="{426F0FE1-AC69-4C17-8F3F-7AD097882068}" type="pres">
      <dgm:prSet presAssocID="{0F5630CB-CC78-4372-AAA2-472AE9680DF8}" presName="parTrans" presStyleLbl="bgSibTrans2D1" presStyleIdx="0" presStyleCnt="4"/>
      <dgm:spPr/>
    </dgm:pt>
    <dgm:pt modelId="{C45A81EB-3432-42BE-8079-3223E1D9A27F}" type="pres">
      <dgm:prSet presAssocID="{6FF38BE2-C3A9-4A68-B31A-4CBD8CDBA32F}" presName="node" presStyleLbl="node1" presStyleIdx="0" presStyleCnt="4" custScaleY="56535">
        <dgm:presLayoutVars>
          <dgm:bulletEnabled val="1"/>
        </dgm:presLayoutVars>
      </dgm:prSet>
      <dgm:spPr/>
    </dgm:pt>
    <dgm:pt modelId="{702308CA-945D-4EF8-81B3-9AD5B8FC6A01}" type="pres">
      <dgm:prSet presAssocID="{090FB586-1F27-4B82-97A5-84A5731BECE5}" presName="parTrans" presStyleLbl="bgSibTrans2D1" presStyleIdx="1" presStyleCnt="4"/>
      <dgm:spPr/>
    </dgm:pt>
    <dgm:pt modelId="{60A66B86-98EF-4E1B-B12B-EF89AD8150FD}" type="pres">
      <dgm:prSet presAssocID="{0B75B339-3A5E-4EAF-9074-95AB0C7D4D34}" presName="node" presStyleLbl="node1" presStyleIdx="1" presStyleCnt="4" custScaleY="56535">
        <dgm:presLayoutVars>
          <dgm:bulletEnabled val="1"/>
        </dgm:presLayoutVars>
      </dgm:prSet>
      <dgm:spPr/>
    </dgm:pt>
    <dgm:pt modelId="{CF8F4237-728D-4D3D-B55D-DBB049FD9E77}" type="pres">
      <dgm:prSet presAssocID="{1465C2DC-B30F-4039-A7C3-3CCE5EB99B42}" presName="parTrans" presStyleLbl="bgSibTrans2D1" presStyleIdx="2" presStyleCnt="4"/>
      <dgm:spPr/>
    </dgm:pt>
    <dgm:pt modelId="{40AB906F-D1EE-4CE8-B459-7918D2464CE5}" type="pres">
      <dgm:prSet presAssocID="{8BA4D746-7501-49FF-B415-5F69912C2F6D}" presName="node" presStyleLbl="node1" presStyleIdx="2" presStyleCnt="4" custScaleY="56535">
        <dgm:presLayoutVars>
          <dgm:bulletEnabled val="1"/>
        </dgm:presLayoutVars>
      </dgm:prSet>
      <dgm:spPr/>
    </dgm:pt>
    <dgm:pt modelId="{9DAC960E-50AB-490E-8849-EC5DEF02C216}" type="pres">
      <dgm:prSet presAssocID="{35D28FE0-6393-4D1B-BE2F-D6F3BAEE5C44}" presName="parTrans" presStyleLbl="bgSibTrans2D1" presStyleIdx="3" presStyleCnt="4"/>
      <dgm:spPr/>
    </dgm:pt>
    <dgm:pt modelId="{8AA076B3-90AB-4BA3-A7EB-F193612B7DAE}" type="pres">
      <dgm:prSet presAssocID="{E6E1E1F0-18D0-4D12-94D7-7B2199CC6827}" presName="node" presStyleLbl="node1" presStyleIdx="3" presStyleCnt="4" custScaleY="56535">
        <dgm:presLayoutVars>
          <dgm:bulletEnabled val="1"/>
        </dgm:presLayoutVars>
      </dgm:prSet>
      <dgm:spPr/>
    </dgm:pt>
  </dgm:ptLst>
  <dgm:cxnLst>
    <dgm:cxn modelId="{8FAF5F02-150C-4B34-B128-F483B9831347}" type="presOf" srcId="{D9D7955E-A91C-49D1-BE52-03C68F5A79E4}" destId="{301786B0-FEA1-43E2-9569-EE758CAF5946}" srcOrd="0" destOrd="0" presId="urn:microsoft.com/office/officeart/2005/8/layout/radial4"/>
    <dgm:cxn modelId="{FD7D6005-1227-415E-996F-0FFA939F677A}" type="presOf" srcId="{66E33966-0E0D-438B-B5CF-D1046B1F3F75}" destId="{5E66D240-D337-4CF9-B7E0-9F126D561541}" srcOrd="0" destOrd="0" presId="urn:microsoft.com/office/officeart/2005/8/layout/radial4"/>
    <dgm:cxn modelId="{F5A9550A-ECAA-4A78-8109-16A5D09B8245}" type="presOf" srcId="{090FB586-1F27-4B82-97A5-84A5731BECE5}" destId="{702308CA-945D-4EF8-81B3-9AD5B8FC6A01}" srcOrd="0" destOrd="0" presId="urn:microsoft.com/office/officeart/2005/8/layout/radial4"/>
    <dgm:cxn modelId="{1CA48F15-59D9-4CEE-ABAF-6DB1D54FB8A8}" type="presOf" srcId="{6FF38BE2-C3A9-4A68-B31A-4CBD8CDBA32F}" destId="{C45A81EB-3432-42BE-8079-3223E1D9A27F}" srcOrd="0" destOrd="0" presId="urn:microsoft.com/office/officeart/2005/8/layout/radial4"/>
    <dgm:cxn modelId="{5135291D-A390-4746-BB0B-D7B969CA5D1F}" type="presOf" srcId="{35D28FE0-6393-4D1B-BE2F-D6F3BAEE5C44}" destId="{9DAC960E-50AB-490E-8849-EC5DEF02C216}" srcOrd="0" destOrd="0" presId="urn:microsoft.com/office/officeart/2005/8/layout/radial4"/>
    <dgm:cxn modelId="{15698942-AA9C-4673-A26C-EE6426810194}" type="presOf" srcId="{0B75B339-3A5E-4EAF-9074-95AB0C7D4D34}" destId="{60A66B86-98EF-4E1B-B12B-EF89AD8150FD}" srcOrd="0" destOrd="0" presId="urn:microsoft.com/office/officeart/2005/8/layout/radial4"/>
    <dgm:cxn modelId="{9C33F56C-6DEB-4E29-8124-AD06FC9C0D1F}" type="presOf" srcId="{0F5630CB-CC78-4372-AAA2-472AE9680DF8}" destId="{426F0FE1-AC69-4C17-8F3F-7AD097882068}" srcOrd="0" destOrd="0" presId="urn:microsoft.com/office/officeart/2005/8/layout/radial4"/>
    <dgm:cxn modelId="{0695B951-A7C2-4C2D-932E-242CCB7859B0}" type="presOf" srcId="{1465C2DC-B30F-4039-A7C3-3CCE5EB99B42}" destId="{CF8F4237-728D-4D3D-B55D-DBB049FD9E77}" srcOrd="0" destOrd="0" presId="urn:microsoft.com/office/officeart/2005/8/layout/radial4"/>
    <dgm:cxn modelId="{97B09B54-F0E9-4179-8119-FCB8625B95FA}" srcId="{66E33966-0E0D-438B-B5CF-D1046B1F3F75}" destId="{8BA4D746-7501-49FF-B415-5F69912C2F6D}" srcOrd="2" destOrd="0" parTransId="{1465C2DC-B30F-4039-A7C3-3CCE5EB99B42}" sibTransId="{2A8DA39C-A9FB-4EE9-B6CF-D101866D471D}"/>
    <dgm:cxn modelId="{88C55D82-F985-4CAC-9FD8-0D4F0AD24012}" srcId="{66E33966-0E0D-438B-B5CF-D1046B1F3F75}" destId="{0B75B339-3A5E-4EAF-9074-95AB0C7D4D34}" srcOrd="1" destOrd="0" parTransId="{090FB586-1F27-4B82-97A5-84A5731BECE5}" sibTransId="{4667B252-6ADA-4A47-AF9A-8E1212FBD999}"/>
    <dgm:cxn modelId="{19E1FF82-16F0-4C78-9A39-8810B0AAA8D0}" srcId="{66E33966-0E0D-438B-B5CF-D1046B1F3F75}" destId="{6FF38BE2-C3A9-4A68-B31A-4CBD8CDBA32F}" srcOrd="0" destOrd="0" parTransId="{0F5630CB-CC78-4372-AAA2-472AE9680DF8}" sibTransId="{17B22E58-10F5-4479-9FCD-E7399AF65F5E}"/>
    <dgm:cxn modelId="{69B84C97-DF08-4614-88ED-482CAAA0F685}" srcId="{D9D7955E-A91C-49D1-BE52-03C68F5A79E4}" destId="{66E33966-0E0D-438B-B5CF-D1046B1F3F75}" srcOrd="0" destOrd="0" parTransId="{BA71E3E9-A397-4181-BA86-C97EFAF0DDD9}" sibTransId="{3D22B030-B70C-4058-8F2E-DF691EC23212}"/>
    <dgm:cxn modelId="{0D5F02AC-927A-4334-A66F-06E5E78A032B}" srcId="{66E33966-0E0D-438B-B5CF-D1046B1F3F75}" destId="{E6E1E1F0-18D0-4D12-94D7-7B2199CC6827}" srcOrd="3" destOrd="0" parTransId="{35D28FE0-6393-4D1B-BE2F-D6F3BAEE5C44}" sibTransId="{6E8DB4A9-D5A7-428A-A09E-7611F351029E}"/>
    <dgm:cxn modelId="{9BA726DC-6E6A-4B8F-AF3B-2B681ADAD021}" type="presOf" srcId="{8BA4D746-7501-49FF-B415-5F69912C2F6D}" destId="{40AB906F-D1EE-4CE8-B459-7918D2464CE5}" srcOrd="0" destOrd="0" presId="urn:microsoft.com/office/officeart/2005/8/layout/radial4"/>
    <dgm:cxn modelId="{63882CE5-58C2-4722-8597-EF7DB45E7FDB}" type="presOf" srcId="{E6E1E1F0-18D0-4D12-94D7-7B2199CC6827}" destId="{8AA076B3-90AB-4BA3-A7EB-F193612B7DAE}" srcOrd="0" destOrd="0" presId="urn:microsoft.com/office/officeart/2005/8/layout/radial4"/>
    <dgm:cxn modelId="{1226D15D-72F4-43AA-971A-7A4495609C55}" type="presParOf" srcId="{301786B0-FEA1-43E2-9569-EE758CAF5946}" destId="{5E66D240-D337-4CF9-B7E0-9F126D561541}" srcOrd="0" destOrd="0" presId="urn:microsoft.com/office/officeart/2005/8/layout/radial4"/>
    <dgm:cxn modelId="{85060DCE-DD00-4EFE-9927-ED2096CC6F12}" type="presParOf" srcId="{301786B0-FEA1-43E2-9569-EE758CAF5946}" destId="{426F0FE1-AC69-4C17-8F3F-7AD097882068}" srcOrd="1" destOrd="0" presId="urn:microsoft.com/office/officeart/2005/8/layout/radial4"/>
    <dgm:cxn modelId="{63683F44-44FB-4A33-BF39-D057B9D5CE8D}" type="presParOf" srcId="{301786B0-FEA1-43E2-9569-EE758CAF5946}" destId="{C45A81EB-3432-42BE-8079-3223E1D9A27F}" srcOrd="2" destOrd="0" presId="urn:microsoft.com/office/officeart/2005/8/layout/radial4"/>
    <dgm:cxn modelId="{D1EE99C6-7D57-4454-ACFD-4484F1C79AAB}" type="presParOf" srcId="{301786B0-FEA1-43E2-9569-EE758CAF5946}" destId="{702308CA-945D-4EF8-81B3-9AD5B8FC6A01}" srcOrd="3" destOrd="0" presId="urn:microsoft.com/office/officeart/2005/8/layout/radial4"/>
    <dgm:cxn modelId="{B5A29971-2D20-4728-9A34-F79A6D86CD48}" type="presParOf" srcId="{301786B0-FEA1-43E2-9569-EE758CAF5946}" destId="{60A66B86-98EF-4E1B-B12B-EF89AD8150FD}" srcOrd="4" destOrd="0" presId="urn:microsoft.com/office/officeart/2005/8/layout/radial4"/>
    <dgm:cxn modelId="{697F94BD-05D4-4553-842C-EEE8535D889F}" type="presParOf" srcId="{301786B0-FEA1-43E2-9569-EE758CAF5946}" destId="{CF8F4237-728D-4D3D-B55D-DBB049FD9E77}" srcOrd="5" destOrd="0" presId="urn:microsoft.com/office/officeart/2005/8/layout/radial4"/>
    <dgm:cxn modelId="{F26B3F96-A912-4879-B497-D957065240A8}" type="presParOf" srcId="{301786B0-FEA1-43E2-9569-EE758CAF5946}" destId="{40AB906F-D1EE-4CE8-B459-7918D2464CE5}" srcOrd="6" destOrd="0" presId="urn:microsoft.com/office/officeart/2005/8/layout/radial4"/>
    <dgm:cxn modelId="{FAAFBF48-8A88-4203-A210-9256036996AD}" type="presParOf" srcId="{301786B0-FEA1-43E2-9569-EE758CAF5946}" destId="{9DAC960E-50AB-490E-8849-EC5DEF02C216}" srcOrd="7" destOrd="0" presId="urn:microsoft.com/office/officeart/2005/8/layout/radial4"/>
    <dgm:cxn modelId="{3D6B022F-32FC-4348-9659-FFBEBC860E85}" type="presParOf" srcId="{301786B0-FEA1-43E2-9569-EE758CAF5946}" destId="{8AA076B3-90AB-4BA3-A7EB-F193612B7DA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1EDB9-FB66-4127-91DD-170AA5E9B7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77A6981-BCA0-40F7-8F07-528B7F2A05B1}">
      <dgm:prSet phldrT="[Text]" custT="1"/>
      <dgm:spPr>
        <a:solidFill>
          <a:schemeClr val="tx2"/>
        </a:solidFill>
      </dgm:spPr>
      <dgm:t>
        <a:bodyPr/>
        <a:lstStyle/>
        <a:p>
          <a:r>
            <a:rPr lang="en-GB" sz="2400" b="1">
              <a:solidFill>
                <a:schemeClr val="bg1"/>
              </a:solidFill>
              <a:latin typeface="Arial"/>
            </a:rPr>
            <a:t>'Internalising' distress = </a:t>
          </a:r>
          <a:r>
            <a:rPr lang="en-GB" sz="2400">
              <a:solidFill>
                <a:schemeClr val="bg1"/>
              </a:solidFill>
              <a:ea typeface="+mn-lt"/>
              <a:cs typeface="+mn-lt"/>
            </a:rPr>
            <a:t>inwards expression; may include anxiety, depression, eating disorders, and self-harm.</a:t>
          </a:r>
          <a:endParaRPr lang="en-GB" sz="2400"/>
        </a:p>
      </dgm:t>
    </dgm:pt>
    <dgm:pt modelId="{19D1C80E-E9F9-43DB-80AB-454CFEED73B3}" type="parTrans" cxnId="{BFC821F5-5236-4E2B-9527-C626394C75AE}">
      <dgm:prSet/>
      <dgm:spPr/>
      <dgm:t>
        <a:bodyPr/>
        <a:lstStyle/>
        <a:p>
          <a:endParaRPr lang="en-GB" sz="1200"/>
        </a:p>
      </dgm:t>
    </dgm:pt>
    <dgm:pt modelId="{0CC91030-B9E2-4AD4-BE0F-C91364369D28}" type="sibTrans" cxnId="{BFC821F5-5236-4E2B-9527-C626394C75AE}">
      <dgm:prSet/>
      <dgm:spPr/>
      <dgm:t>
        <a:bodyPr/>
        <a:lstStyle/>
        <a:p>
          <a:endParaRPr lang="en-GB" sz="1200"/>
        </a:p>
      </dgm:t>
    </dgm:pt>
    <dgm:pt modelId="{31AA656A-B688-4573-8A8D-9184E371EA0E}">
      <dgm:prSet custT="1"/>
      <dgm:spPr>
        <a:solidFill>
          <a:schemeClr val="accent2"/>
        </a:solidFill>
      </dgm:spPr>
      <dgm:t>
        <a:bodyPr/>
        <a:lstStyle/>
        <a:p>
          <a:r>
            <a:rPr lang="en-GB" sz="2400" b="1">
              <a:solidFill>
                <a:schemeClr val="bg1"/>
              </a:solidFill>
              <a:latin typeface="Arial"/>
            </a:rPr>
            <a:t>'Externalising' distress = </a:t>
          </a:r>
          <a:r>
            <a:rPr lang="en-GB" sz="2400">
              <a:solidFill>
                <a:schemeClr val="bg1"/>
              </a:solidFill>
              <a:ea typeface="+mn-lt"/>
              <a:cs typeface="+mn-lt"/>
            </a:rPr>
            <a:t>outward expression; physical behaviours directed towards others/the environment.</a:t>
          </a:r>
          <a:endParaRPr lang="en-GB" sz="2400" b="1">
            <a:solidFill>
              <a:schemeClr val="bg1"/>
            </a:solidFill>
            <a:latin typeface="Arial"/>
          </a:endParaRPr>
        </a:p>
      </dgm:t>
    </dgm:pt>
    <dgm:pt modelId="{C8EF0C1C-1F9A-4EC6-A12B-0C934A99C721}" type="parTrans" cxnId="{B29E1C57-9229-4381-A0EB-9C6B21D87518}">
      <dgm:prSet/>
      <dgm:spPr/>
      <dgm:t>
        <a:bodyPr/>
        <a:lstStyle/>
        <a:p>
          <a:endParaRPr lang="en-GB" sz="1200"/>
        </a:p>
      </dgm:t>
    </dgm:pt>
    <dgm:pt modelId="{1752462C-9449-4DDC-A792-482561597E60}" type="sibTrans" cxnId="{B29E1C57-9229-4381-A0EB-9C6B21D87518}">
      <dgm:prSet/>
      <dgm:spPr/>
      <dgm:t>
        <a:bodyPr/>
        <a:lstStyle/>
        <a:p>
          <a:endParaRPr lang="en-GB" sz="1200"/>
        </a:p>
      </dgm:t>
    </dgm:pt>
    <dgm:pt modelId="{993CDBDE-A05B-4E2E-A6AB-A3EA461E0A80}" type="pres">
      <dgm:prSet presAssocID="{6851EDB9-FB66-4127-91DD-170AA5E9B7E0}" presName="diagram" presStyleCnt="0">
        <dgm:presLayoutVars>
          <dgm:dir/>
          <dgm:resizeHandles val="exact"/>
        </dgm:presLayoutVars>
      </dgm:prSet>
      <dgm:spPr/>
    </dgm:pt>
    <dgm:pt modelId="{0F459ADD-68CE-46CD-98DE-E055310F34B7}" type="pres">
      <dgm:prSet presAssocID="{F77A6981-BCA0-40F7-8F07-528B7F2A05B1}" presName="node" presStyleLbl="node1" presStyleIdx="0" presStyleCnt="2">
        <dgm:presLayoutVars>
          <dgm:bulletEnabled val="1"/>
        </dgm:presLayoutVars>
      </dgm:prSet>
      <dgm:spPr/>
    </dgm:pt>
    <dgm:pt modelId="{8311ABB0-CE75-4DF3-9955-2B51D1C52EFC}" type="pres">
      <dgm:prSet presAssocID="{0CC91030-B9E2-4AD4-BE0F-C91364369D28}" presName="sibTrans" presStyleCnt="0"/>
      <dgm:spPr/>
    </dgm:pt>
    <dgm:pt modelId="{922E43CE-EC22-4AE2-97FF-4E54853DFAD6}" type="pres">
      <dgm:prSet presAssocID="{31AA656A-B688-4573-8A8D-9184E371EA0E}" presName="node" presStyleLbl="node1" presStyleIdx="1" presStyleCnt="2">
        <dgm:presLayoutVars>
          <dgm:bulletEnabled val="1"/>
        </dgm:presLayoutVars>
      </dgm:prSet>
      <dgm:spPr/>
    </dgm:pt>
  </dgm:ptLst>
  <dgm:cxnLst>
    <dgm:cxn modelId="{4F115F1E-7F9F-48EF-B5B7-C4B5E1108EB5}" type="presOf" srcId="{31AA656A-B688-4573-8A8D-9184E371EA0E}" destId="{922E43CE-EC22-4AE2-97FF-4E54853DFAD6}" srcOrd="0" destOrd="0" presId="urn:microsoft.com/office/officeart/2005/8/layout/default"/>
    <dgm:cxn modelId="{29733B28-C128-4391-BCCD-083395E185EF}" type="presOf" srcId="{F77A6981-BCA0-40F7-8F07-528B7F2A05B1}" destId="{0F459ADD-68CE-46CD-98DE-E055310F34B7}" srcOrd="0" destOrd="0" presId="urn:microsoft.com/office/officeart/2005/8/layout/default"/>
    <dgm:cxn modelId="{B3F32E47-2FFD-47CD-AC9E-4A809D106792}" type="presOf" srcId="{6851EDB9-FB66-4127-91DD-170AA5E9B7E0}" destId="{993CDBDE-A05B-4E2E-A6AB-A3EA461E0A80}" srcOrd="0" destOrd="0" presId="urn:microsoft.com/office/officeart/2005/8/layout/default"/>
    <dgm:cxn modelId="{B29E1C57-9229-4381-A0EB-9C6B21D87518}" srcId="{6851EDB9-FB66-4127-91DD-170AA5E9B7E0}" destId="{31AA656A-B688-4573-8A8D-9184E371EA0E}" srcOrd="1" destOrd="0" parTransId="{C8EF0C1C-1F9A-4EC6-A12B-0C934A99C721}" sibTransId="{1752462C-9449-4DDC-A792-482561597E60}"/>
    <dgm:cxn modelId="{BFC821F5-5236-4E2B-9527-C626394C75AE}" srcId="{6851EDB9-FB66-4127-91DD-170AA5E9B7E0}" destId="{F77A6981-BCA0-40F7-8F07-528B7F2A05B1}" srcOrd="0" destOrd="0" parTransId="{19D1C80E-E9F9-43DB-80AB-454CFEED73B3}" sibTransId="{0CC91030-B9E2-4AD4-BE0F-C91364369D28}"/>
    <dgm:cxn modelId="{36FB31AF-4F34-49A5-B50F-19A5D1D9CD10}" type="presParOf" srcId="{993CDBDE-A05B-4E2E-A6AB-A3EA461E0A80}" destId="{0F459ADD-68CE-46CD-98DE-E055310F34B7}" srcOrd="0" destOrd="0" presId="urn:microsoft.com/office/officeart/2005/8/layout/default"/>
    <dgm:cxn modelId="{7945E921-54EA-4ADF-947B-CEF96C9FDA09}" type="presParOf" srcId="{993CDBDE-A05B-4E2E-A6AB-A3EA461E0A80}" destId="{8311ABB0-CE75-4DF3-9955-2B51D1C52EFC}" srcOrd="1" destOrd="0" presId="urn:microsoft.com/office/officeart/2005/8/layout/default"/>
    <dgm:cxn modelId="{BEA80440-98D6-4352-AECF-95B793C3E2F0}" type="presParOf" srcId="{993CDBDE-A05B-4E2E-A6AB-A3EA461E0A80}" destId="{922E43CE-EC22-4AE2-97FF-4E54853DFAD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4E2E1-28AC-4CAD-A62E-3D0BC584B35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BD6A7DAF-E750-425B-BBA6-92ACAEB1A9B6}">
      <dgm:prSet phldrT="[Text]"/>
      <dgm:spPr/>
      <dgm:t>
        <a:bodyPr/>
        <a:lstStyle/>
        <a:p>
          <a:r>
            <a:rPr lang="en-GB">
              <a:latin typeface="Arial"/>
              <a:ea typeface="Calibri"/>
              <a:cs typeface="Arial"/>
            </a:rPr>
            <a:t>Adapting behaviour to try and fit in</a:t>
          </a:r>
          <a:endParaRPr lang="en-GB"/>
        </a:p>
      </dgm:t>
    </dgm:pt>
    <dgm:pt modelId="{66ECFCDA-EB4A-42C6-B149-90CF09281125}" type="parTrans" cxnId="{9E3DA834-45D8-4464-800D-667C034759DA}">
      <dgm:prSet/>
      <dgm:spPr/>
      <dgm:t>
        <a:bodyPr/>
        <a:lstStyle/>
        <a:p>
          <a:endParaRPr lang="en-GB"/>
        </a:p>
      </dgm:t>
    </dgm:pt>
    <dgm:pt modelId="{FB17F5E7-B5C1-4FE1-BE02-4D98C9DC0094}" type="sibTrans" cxnId="{9E3DA834-45D8-4464-800D-667C034759DA}">
      <dgm:prSet/>
      <dgm:spPr/>
      <dgm:t>
        <a:bodyPr/>
        <a:lstStyle/>
        <a:p>
          <a:endParaRPr lang="en-GB"/>
        </a:p>
      </dgm:t>
    </dgm:pt>
    <dgm:pt modelId="{002883C3-0A0E-4F74-BF2F-22994B40CE14}">
      <dgm:prSet/>
      <dgm:spPr/>
      <dgm:t>
        <a:bodyPr/>
        <a:lstStyle/>
        <a:p>
          <a:r>
            <a:rPr lang="en-GB"/>
            <a:t>Hiding / minimising special interests</a:t>
          </a:r>
        </a:p>
      </dgm:t>
    </dgm:pt>
    <dgm:pt modelId="{F7E58E78-2CE3-44BC-BB99-1745679A915D}" type="parTrans" cxnId="{8F36F0DD-E076-484C-8ED5-EDC907BBBF16}">
      <dgm:prSet/>
      <dgm:spPr/>
      <dgm:t>
        <a:bodyPr/>
        <a:lstStyle/>
        <a:p>
          <a:endParaRPr lang="en-GB"/>
        </a:p>
      </dgm:t>
    </dgm:pt>
    <dgm:pt modelId="{09AE5FFE-8794-4FA1-99B8-5E1C1A460D8C}" type="sibTrans" cxnId="{8F36F0DD-E076-484C-8ED5-EDC907BBBF16}">
      <dgm:prSet/>
      <dgm:spPr/>
      <dgm:t>
        <a:bodyPr/>
        <a:lstStyle/>
        <a:p>
          <a:endParaRPr lang="en-GB"/>
        </a:p>
      </dgm:t>
    </dgm:pt>
    <dgm:pt modelId="{96DA20C7-DDEC-41A8-B59F-D91189E94484}">
      <dgm:prSet/>
      <dgm:spPr/>
      <dgm:t>
        <a:bodyPr/>
        <a:lstStyle/>
        <a:p>
          <a:r>
            <a:rPr lang="en-GB"/>
            <a:t>Very observant in new places / activities</a:t>
          </a:r>
        </a:p>
      </dgm:t>
    </dgm:pt>
    <dgm:pt modelId="{3BDC9D3C-1B67-4FE3-8429-3CE6A604C531}" type="parTrans" cxnId="{EB32E964-C321-403B-8E65-59597824917D}">
      <dgm:prSet/>
      <dgm:spPr/>
      <dgm:t>
        <a:bodyPr/>
        <a:lstStyle/>
        <a:p>
          <a:endParaRPr lang="en-GB"/>
        </a:p>
      </dgm:t>
    </dgm:pt>
    <dgm:pt modelId="{8BBCD0E7-A799-48E9-9871-BBAD9E8C6DA0}" type="sibTrans" cxnId="{EB32E964-C321-403B-8E65-59597824917D}">
      <dgm:prSet/>
      <dgm:spPr/>
      <dgm:t>
        <a:bodyPr/>
        <a:lstStyle/>
        <a:p>
          <a:endParaRPr lang="en-GB"/>
        </a:p>
      </dgm:t>
    </dgm:pt>
    <dgm:pt modelId="{DD3B0783-3ECE-47AE-BA1E-C34A4CCDECAA}">
      <dgm:prSet/>
      <dgm:spPr/>
      <dgm:t>
        <a:bodyPr/>
        <a:lstStyle/>
        <a:p>
          <a:r>
            <a:rPr lang="en-GB"/>
            <a:t>Pushing through sensory discomfort</a:t>
          </a:r>
        </a:p>
      </dgm:t>
    </dgm:pt>
    <dgm:pt modelId="{9BE705B9-E7A4-4A4E-B883-13B3971B4646}" type="parTrans" cxnId="{6DA46462-8025-4D41-A06F-0421FABAC5B0}">
      <dgm:prSet/>
      <dgm:spPr/>
      <dgm:t>
        <a:bodyPr/>
        <a:lstStyle/>
        <a:p>
          <a:endParaRPr lang="en-GB"/>
        </a:p>
      </dgm:t>
    </dgm:pt>
    <dgm:pt modelId="{833E9E41-E73F-416F-AF5D-A39BA3BD5BB7}" type="sibTrans" cxnId="{6DA46462-8025-4D41-A06F-0421FABAC5B0}">
      <dgm:prSet/>
      <dgm:spPr/>
      <dgm:t>
        <a:bodyPr/>
        <a:lstStyle/>
        <a:p>
          <a:endParaRPr lang="en-GB"/>
        </a:p>
      </dgm:t>
    </dgm:pt>
    <dgm:pt modelId="{D91EDBE3-A5F5-4982-9AFA-568412ACBF4C}">
      <dgm:prSet/>
      <dgm:spPr/>
      <dgm:t>
        <a:bodyPr/>
        <a:lstStyle/>
        <a:p>
          <a:r>
            <a:rPr lang="en-GB"/>
            <a:t>Imitating other people’s behaviours</a:t>
          </a:r>
        </a:p>
      </dgm:t>
    </dgm:pt>
    <dgm:pt modelId="{B7EE7E89-7A29-43BD-A503-DD0F879EB366}" type="parTrans" cxnId="{7A5D854D-A822-4055-8715-2ADCE889DBAA}">
      <dgm:prSet/>
      <dgm:spPr/>
      <dgm:t>
        <a:bodyPr/>
        <a:lstStyle/>
        <a:p>
          <a:endParaRPr lang="en-GB"/>
        </a:p>
      </dgm:t>
    </dgm:pt>
    <dgm:pt modelId="{657DB197-CBBE-4C21-A199-DF1451D8C53F}" type="sibTrans" cxnId="{7A5D854D-A822-4055-8715-2ADCE889DBAA}">
      <dgm:prSet/>
      <dgm:spPr/>
      <dgm:t>
        <a:bodyPr/>
        <a:lstStyle/>
        <a:p>
          <a:endParaRPr lang="en-GB"/>
        </a:p>
      </dgm:t>
    </dgm:pt>
    <dgm:pt modelId="{DBE3151D-E034-42D5-A160-F08C44B3C924}">
      <dgm:prSet/>
      <dgm:spPr/>
      <dgm:t>
        <a:bodyPr/>
        <a:lstStyle/>
        <a:p>
          <a:r>
            <a:rPr lang="en-GB"/>
            <a:t>Subtle copying behaviours (e.g., looking at other’s work and appearing to understand)</a:t>
          </a:r>
        </a:p>
      </dgm:t>
    </dgm:pt>
    <dgm:pt modelId="{F25FA9E5-923D-406A-91B9-09A8FDD95DCD}" type="parTrans" cxnId="{8695E24B-766A-4603-909A-5E78489AF5F6}">
      <dgm:prSet/>
      <dgm:spPr/>
      <dgm:t>
        <a:bodyPr/>
        <a:lstStyle/>
        <a:p>
          <a:endParaRPr lang="en-GB"/>
        </a:p>
      </dgm:t>
    </dgm:pt>
    <dgm:pt modelId="{7118FB2D-2DFD-4868-862D-4A81D7E831FC}" type="sibTrans" cxnId="{8695E24B-766A-4603-909A-5E78489AF5F6}">
      <dgm:prSet/>
      <dgm:spPr/>
      <dgm:t>
        <a:bodyPr/>
        <a:lstStyle/>
        <a:p>
          <a:endParaRPr lang="en-GB"/>
        </a:p>
      </dgm:t>
    </dgm:pt>
    <dgm:pt modelId="{96557877-32F6-4562-A554-B9060F414931}">
      <dgm:prSet/>
      <dgm:spPr/>
      <dgm:t>
        <a:bodyPr/>
        <a:lstStyle/>
        <a:p>
          <a:r>
            <a:rPr lang="en-GB"/>
            <a:t>Suppressing stimming behaviours or adjusting stims to appear more subtle / be more ‘socially acceptable’</a:t>
          </a:r>
        </a:p>
      </dgm:t>
    </dgm:pt>
    <dgm:pt modelId="{443D75CE-BF12-4EB1-8FBD-2BE6E7316926}" type="parTrans" cxnId="{1389EC35-63BD-4E02-93F7-45873621FE32}">
      <dgm:prSet/>
      <dgm:spPr/>
      <dgm:t>
        <a:bodyPr/>
        <a:lstStyle/>
        <a:p>
          <a:endParaRPr lang="en-GB"/>
        </a:p>
      </dgm:t>
    </dgm:pt>
    <dgm:pt modelId="{0D258D73-91D2-4671-A15B-AE62CCFACF99}" type="sibTrans" cxnId="{1389EC35-63BD-4E02-93F7-45873621FE32}">
      <dgm:prSet/>
      <dgm:spPr/>
      <dgm:t>
        <a:bodyPr/>
        <a:lstStyle/>
        <a:p>
          <a:endParaRPr lang="en-GB"/>
        </a:p>
      </dgm:t>
    </dgm:pt>
    <dgm:pt modelId="{E33918A2-D0B4-4CD8-82F1-A3646D7C6A52}">
      <dgm:prSet/>
      <dgm:spPr/>
      <dgm:t>
        <a:bodyPr/>
        <a:lstStyle/>
        <a:p>
          <a:r>
            <a:rPr lang="en-GB"/>
            <a:t>Going to social events even if they find them difficult</a:t>
          </a:r>
        </a:p>
      </dgm:t>
    </dgm:pt>
    <dgm:pt modelId="{3EB18A10-36A8-4EA6-A594-4CA8FE5E77B6}" type="parTrans" cxnId="{DAF29CAB-D7B9-4CFF-BF5A-EA6DDF28DDA4}">
      <dgm:prSet/>
      <dgm:spPr/>
      <dgm:t>
        <a:bodyPr/>
        <a:lstStyle/>
        <a:p>
          <a:endParaRPr lang="en-GB"/>
        </a:p>
      </dgm:t>
    </dgm:pt>
    <dgm:pt modelId="{B080ACF1-A3A9-495A-B997-2E4F0F5B2D4D}" type="sibTrans" cxnId="{DAF29CAB-D7B9-4CFF-BF5A-EA6DDF28DDA4}">
      <dgm:prSet/>
      <dgm:spPr/>
      <dgm:t>
        <a:bodyPr/>
        <a:lstStyle/>
        <a:p>
          <a:endParaRPr lang="en-GB"/>
        </a:p>
      </dgm:t>
    </dgm:pt>
    <dgm:pt modelId="{34846762-8BC1-48EF-85D5-A1B52D455062}">
      <dgm:prSet/>
      <dgm:spPr/>
      <dgm:t>
        <a:bodyPr/>
        <a:lstStyle/>
        <a:p>
          <a:r>
            <a:rPr lang="en-GB"/>
            <a:t>Practising conversations in their mind</a:t>
          </a:r>
        </a:p>
      </dgm:t>
    </dgm:pt>
    <dgm:pt modelId="{CD5F676E-23E0-4DE9-8D8F-0D039FBA4B33}" type="parTrans" cxnId="{CD6D01D2-86CC-4483-976E-AF3A799776FE}">
      <dgm:prSet/>
      <dgm:spPr/>
      <dgm:t>
        <a:bodyPr/>
        <a:lstStyle/>
        <a:p>
          <a:endParaRPr lang="en-GB"/>
        </a:p>
      </dgm:t>
    </dgm:pt>
    <dgm:pt modelId="{C373B3D2-33B6-45B1-9542-A8BD389916CD}" type="sibTrans" cxnId="{CD6D01D2-86CC-4483-976E-AF3A799776FE}">
      <dgm:prSet/>
      <dgm:spPr/>
      <dgm:t>
        <a:bodyPr/>
        <a:lstStyle/>
        <a:p>
          <a:endParaRPr lang="en-GB"/>
        </a:p>
      </dgm:t>
    </dgm:pt>
    <dgm:pt modelId="{29AFE5DD-A17A-43C4-A17B-FC916923A3A7}">
      <dgm:prSet/>
      <dgm:spPr/>
      <dgm:t>
        <a:bodyPr/>
        <a:lstStyle/>
        <a:p>
          <a:r>
            <a:rPr lang="en-GB"/>
            <a:t>Highly sensitive to feedback / getting things wrong</a:t>
          </a:r>
        </a:p>
      </dgm:t>
    </dgm:pt>
    <dgm:pt modelId="{C9433C75-D67C-4992-8251-729534B807D6}" type="parTrans" cxnId="{585D8363-77E5-4ADF-8797-13B7A3FA9663}">
      <dgm:prSet/>
      <dgm:spPr/>
      <dgm:t>
        <a:bodyPr/>
        <a:lstStyle/>
        <a:p>
          <a:endParaRPr lang="en-GB"/>
        </a:p>
      </dgm:t>
    </dgm:pt>
    <dgm:pt modelId="{264A2860-C726-42E5-B101-9C0A7827E505}" type="sibTrans" cxnId="{585D8363-77E5-4ADF-8797-13B7A3FA9663}">
      <dgm:prSet/>
      <dgm:spPr/>
      <dgm:t>
        <a:bodyPr/>
        <a:lstStyle/>
        <a:p>
          <a:endParaRPr lang="en-GB"/>
        </a:p>
      </dgm:t>
    </dgm:pt>
    <dgm:pt modelId="{078FC421-E09E-4747-BC4F-75F2AE18C65F}" type="pres">
      <dgm:prSet presAssocID="{11C4E2E1-28AC-4CAD-A62E-3D0BC584B35B}" presName="diagram" presStyleCnt="0">
        <dgm:presLayoutVars>
          <dgm:dir/>
          <dgm:resizeHandles val="exact"/>
        </dgm:presLayoutVars>
      </dgm:prSet>
      <dgm:spPr/>
    </dgm:pt>
    <dgm:pt modelId="{929F897C-66CB-405B-8543-47599024397C}" type="pres">
      <dgm:prSet presAssocID="{BD6A7DAF-E750-425B-BBA6-92ACAEB1A9B6}" presName="node" presStyleLbl="node1" presStyleIdx="0" presStyleCnt="10">
        <dgm:presLayoutVars>
          <dgm:bulletEnabled val="1"/>
        </dgm:presLayoutVars>
      </dgm:prSet>
      <dgm:spPr/>
    </dgm:pt>
    <dgm:pt modelId="{23550258-AC08-477D-9180-83933A41DF75}" type="pres">
      <dgm:prSet presAssocID="{FB17F5E7-B5C1-4FE1-BE02-4D98C9DC0094}" presName="sibTrans" presStyleCnt="0"/>
      <dgm:spPr/>
    </dgm:pt>
    <dgm:pt modelId="{ECE50C74-07C4-4349-BE04-1E230E0D8816}" type="pres">
      <dgm:prSet presAssocID="{002883C3-0A0E-4F74-BF2F-22994B40CE14}" presName="node" presStyleLbl="node1" presStyleIdx="1" presStyleCnt="10">
        <dgm:presLayoutVars>
          <dgm:bulletEnabled val="1"/>
        </dgm:presLayoutVars>
      </dgm:prSet>
      <dgm:spPr/>
    </dgm:pt>
    <dgm:pt modelId="{9E698AE1-3467-466A-AEDF-2582D372B074}" type="pres">
      <dgm:prSet presAssocID="{09AE5FFE-8794-4FA1-99B8-5E1C1A460D8C}" presName="sibTrans" presStyleCnt="0"/>
      <dgm:spPr/>
    </dgm:pt>
    <dgm:pt modelId="{167B96FB-FFA0-49BE-BD15-698E52908174}" type="pres">
      <dgm:prSet presAssocID="{96DA20C7-DDEC-41A8-B59F-D91189E94484}" presName="node" presStyleLbl="node1" presStyleIdx="2" presStyleCnt="10">
        <dgm:presLayoutVars>
          <dgm:bulletEnabled val="1"/>
        </dgm:presLayoutVars>
      </dgm:prSet>
      <dgm:spPr/>
    </dgm:pt>
    <dgm:pt modelId="{EF3AA2D4-F687-4202-8203-1CF8B6EAFCFB}" type="pres">
      <dgm:prSet presAssocID="{8BBCD0E7-A799-48E9-9871-BBAD9E8C6DA0}" presName="sibTrans" presStyleCnt="0"/>
      <dgm:spPr/>
    </dgm:pt>
    <dgm:pt modelId="{7D493717-D757-4833-B8D1-2D8AD7E903C8}" type="pres">
      <dgm:prSet presAssocID="{DD3B0783-3ECE-47AE-BA1E-C34A4CCDECAA}" presName="node" presStyleLbl="node1" presStyleIdx="3" presStyleCnt="10">
        <dgm:presLayoutVars>
          <dgm:bulletEnabled val="1"/>
        </dgm:presLayoutVars>
      </dgm:prSet>
      <dgm:spPr/>
    </dgm:pt>
    <dgm:pt modelId="{34E5F8B4-0918-46C4-A8C2-945F0D7EA28F}" type="pres">
      <dgm:prSet presAssocID="{833E9E41-E73F-416F-AF5D-A39BA3BD5BB7}" presName="sibTrans" presStyleCnt="0"/>
      <dgm:spPr/>
    </dgm:pt>
    <dgm:pt modelId="{159FB5F2-DF7B-4276-9182-80B67A744C61}" type="pres">
      <dgm:prSet presAssocID="{D91EDBE3-A5F5-4982-9AFA-568412ACBF4C}" presName="node" presStyleLbl="node1" presStyleIdx="4" presStyleCnt="10">
        <dgm:presLayoutVars>
          <dgm:bulletEnabled val="1"/>
        </dgm:presLayoutVars>
      </dgm:prSet>
      <dgm:spPr/>
    </dgm:pt>
    <dgm:pt modelId="{ECE8F0FC-B06E-42CA-8B46-67AA499FF3FB}" type="pres">
      <dgm:prSet presAssocID="{657DB197-CBBE-4C21-A199-DF1451D8C53F}" presName="sibTrans" presStyleCnt="0"/>
      <dgm:spPr/>
    </dgm:pt>
    <dgm:pt modelId="{F904E0E9-A7F5-464C-B53C-7557E508B962}" type="pres">
      <dgm:prSet presAssocID="{DBE3151D-E034-42D5-A160-F08C44B3C924}" presName="node" presStyleLbl="node1" presStyleIdx="5" presStyleCnt="10">
        <dgm:presLayoutVars>
          <dgm:bulletEnabled val="1"/>
        </dgm:presLayoutVars>
      </dgm:prSet>
      <dgm:spPr/>
    </dgm:pt>
    <dgm:pt modelId="{B17E3905-801F-4F51-818B-894F10C47F03}" type="pres">
      <dgm:prSet presAssocID="{7118FB2D-2DFD-4868-862D-4A81D7E831FC}" presName="sibTrans" presStyleCnt="0"/>
      <dgm:spPr/>
    </dgm:pt>
    <dgm:pt modelId="{2EC564FA-39F7-46C5-95F8-2849A839CE2F}" type="pres">
      <dgm:prSet presAssocID="{96557877-32F6-4562-A554-B9060F414931}" presName="node" presStyleLbl="node1" presStyleIdx="6" presStyleCnt="10">
        <dgm:presLayoutVars>
          <dgm:bulletEnabled val="1"/>
        </dgm:presLayoutVars>
      </dgm:prSet>
      <dgm:spPr/>
    </dgm:pt>
    <dgm:pt modelId="{7885FD80-968B-47F4-93D1-C12E33411AD3}" type="pres">
      <dgm:prSet presAssocID="{0D258D73-91D2-4671-A15B-AE62CCFACF99}" presName="sibTrans" presStyleCnt="0"/>
      <dgm:spPr/>
    </dgm:pt>
    <dgm:pt modelId="{A671AB7D-E955-4691-A02D-2B4CCD1B2AD6}" type="pres">
      <dgm:prSet presAssocID="{E33918A2-D0B4-4CD8-82F1-A3646D7C6A52}" presName="node" presStyleLbl="node1" presStyleIdx="7" presStyleCnt="10">
        <dgm:presLayoutVars>
          <dgm:bulletEnabled val="1"/>
        </dgm:presLayoutVars>
      </dgm:prSet>
      <dgm:spPr/>
    </dgm:pt>
    <dgm:pt modelId="{04025110-F568-4685-AD14-3C7E5124B579}" type="pres">
      <dgm:prSet presAssocID="{B080ACF1-A3A9-495A-B997-2E4F0F5B2D4D}" presName="sibTrans" presStyleCnt="0"/>
      <dgm:spPr/>
    </dgm:pt>
    <dgm:pt modelId="{CCE003E3-FB2A-4EF0-B5AB-66C66B0F292C}" type="pres">
      <dgm:prSet presAssocID="{34846762-8BC1-48EF-85D5-A1B52D455062}" presName="node" presStyleLbl="node1" presStyleIdx="8" presStyleCnt="10">
        <dgm:presLayoutVars>
          <dgm:bulletEnabled val="1"/>
        </dgm:presLayoutVars>
      </dgm:prSet>
      <dgm:spPr/>
    </dgm:pt>
    <dgm:pt modelId="{65E46322-2DDC-4A6E-9B15-C660AAA122D9}" type="pres">
      <dgm:prSet presAssocID="{C373B3D2-33B6-45B1-9542-A8BD389916CD}" presName="sibTrans" presStyleCnt="0"/>
      <dgm:spPr/>
    </dgm:pt>
    <dgm:pt modelId="{088AB563-ABAF-44A5-A03D-C9EE05BA6F81}" type="pres">
      <dgm:prSet presAssocID="{29AFE5DD-A17A-43C4-A17B-FC916923A3A7}" presName="node" presStyleLbl="node1" presStyleIdx="9" presStyleCnt="10">
        <dgm:presLayoutVars>
          <dgm:bulletEnabled val="1"/>
        </dgm:presLayoutVars>
      </dgm:prSet>
      <dgm:spPr/>
    </dgm:pt>
  </dgm:ptLst>
  <dgm:cxnLst>
    <dgm:cxn modelId="{51AD0918-363F-48E7-A479-9A1184C57ED6}" type="presOf" srcId="{29AFE5DD-A17A-43C4-A17B-FC916923A3A7}" destId="{088AB563-ABAF-44A5-A03D-C9EE05BA6F81}" srcOrd="0" destOrd="0" presId="urn:microsoft.com/office/officeart/2005/8/layout/default"/>
    <dgm:cxn modelId="{FFAEE319-8376-48B0-AE97-95B5A74BDD2B}" type="presOf" srcId="{11C4E2E1-28AC-4CAD-A62E-3D0BC584B35B}" destId="{078FC421-E09E-4747-BC4F-75F2AE18C65F}" srcOrd="0" destOrd="0" presId="urn:microsoft.com/office/officeart/2005/8/layout/default"/>
    <dgm:cxn modelId="{9E3DA834-45D8-4464-800D-667C034759DA}" srcId="{11C4E2E1-28AC-4CAD-A62E-3D0BC584B35B}" destId="{BD6A7DAF-E750-425B-BBA6-92ACAEB1A9B6}" srcOrd="0" destOrd="0" parTransId="{66ECFCDA-EB4A-42C6-B149-90CF09281125}" sibTransId="{FB17F5E7-B5C1-4FE1-BE02-4D98C9DC0094}"/>
    <dgm:cxn modelId="{EFEFDC34-3ECC-4018-937F-D22436A9E188}" type="presOf" srcId="{D91EDBE3-A5F5-4982-9AFA-568412ACBF4C}" destId="{159FB5F2-DF7B-4276-9182-80B67A744C61}" srcOrd="0" destOrd="0" presId="urn:microsoft.com/office/officeart/2005/8/layout/default"/>
    <dgm:cxn modelId="{1389EC35-63BD-4E02-93F7-45873621FE32}" srcId="{11C4E2E1-28AC-4CAD-A62E-3D0BC584B35B}" destId="{96557877-32F6-4562-A554-B9060F414931}" srcOrd="6" destOrd="0" parTransId="{443D75CE-BF12-4EB1-8FBD-2BE6E7316926}" sibTransId="{0D258D73-91D2-4671-A15B-AE62CCFACF99}"/>
    <dgm:cxn modelId="{BE1D6539-A98E-4466-9EBE-5E779FEC465A}" type="presOf" srcId="{DBE3151D-E034-42D5-A160-F08C44B3C924}" destId="{F904E0E9-A7F5-464C-B53C-7557E508B962}" srcOrd="0" destOrd="0" presId="urn:microsoft.com/office/officeart/2005/8/layout/default"/>
    <dgm:cxn modelId="{7EAEC93F-4B81-40AB-BA42-31C8AE7E2D2D}" type="presOf" srcId="{DD3B0783-3ECE-47AE-BA1E-C34A4CCDECAA}" destId="{7D493717-D757-4833-B8D1-2D8AD7E903C8}" srcOrd="0" destOrd="0" presId="urn:microsoft.com/office/officeart/2005/8/layout/default"/>
    <dgm:cxn modelId="{6DA46462-8025-4D41-A06F-0421FABAC5B0}" srcId="{11C4E2E1-28AC-4CAD-A62E-3D0BC584B35B}" destId="{DD3B0783-3ECE-47AE-BA1E-C34A4CCDECAA}" srcOrd="3" destOrd="0" parTransId="{9BE705B9-E7A4-4A4E-B883-13B3971B4646}" sibTransId="{833E9E41-E73F-416F-AF5D-A39BA3BD5BB7}"/>
    <dgm:cxn modelId="{585D8363-77E5-4ADF-8797-13B7A3FA9663}" srcId="{11C4E2E1-28AC-4CAD-A62E-3D0BC584B35B}" destId="{29AFE5DD-A17A-43C4-A17B-FC916923A3A7}" srcOrd="9" destOrd="0" parTransId="{C9433C75-D67C-4992-8251-729534B807D6}" sibTransId="{264A2860-C726-42E5-B101-9C0A7827E505}"/>
    <dgm:cxn modelId="{EE0A0544-983F-4288-8D65-C4DF283FDA56}" type="presOf" srcId="{002883C3-0A0E-4F74-BF2F-22994B40CE14}" destId="{ECE50C74-07C4-4349-BE04-1E230E0D8816}" srcOrd="0" destOrd="0" presId="urn:microsoft.com/office/officeart/2005/8/layout/default"/>
    <dgm:cxn modelId="{EB32E964-C321-403B-8E65-59597824917D}" srcId="{11C4E2E1-28AC-4CAD-A62E-3D0BC584B35B}" destId="{96DA20C7-DDEC-41A8-B59F-D91189E94484}" srcOrd="2" destOrd="0" parTransId="{3BDC9D3C-1B67-4FE3-8429-3CE6A604C531}" sibTransId="{8BBCD0E7-A799-48E9-9871-BBAD9E8C6DA0}"/>
    <dgm:cxn modelId="{8695E24B-766A-4603-909A-5E78489AF5F6}" srcId="{11C4E2E1-28AC-4CAD-A62E-3D0BC584B35B}" destId="{DBE3151D-E034-42D5-A160-F08C44B3C924}" srcOrd="5" destOrd="0" parTransId="{F25FA9E5-923D-406A-91B9-09A8FDD95DCD}" sibTransId="{7118FB2D-2DFD-4868-862D-4A81D7E831FC}"/>
    <dgm:cxn modelId="{7A5D854D-A822-4055-8715-2ADCE889DBAA}" srcId="{11C4E2E1-28AC-4CAD-A62E-3D0BC584B35B}" destId="{D91EDBE3-A5F5-4982-9AFA-568412ACBF4C}" srcOrd="4" destOrd="0" parTransId="{B7EE7E89-7A29-43BD-A503-DD0F879EB366}" sibTransId="{657DB197-CBBE-4C21-A199-DF1451D8C53F}"/>
    <dgm:cxn modelId="{7DA13F79-2A60-45BF-9D67-69814CEF1143}" type="presOf" srcId="{96DA20C7-DDEC-41A8-B59F-D91189E94484}" destId="{167B96FB-FFA0-49BE-BD15-698E52908174}" srcOrd="0" destOrd="0" presId="urn:microsoft.com/office/officeart/2005/8/layout/default"/>
    <dgm:cxn modelId="{DAF29CAB-D7B9-4CFF-BF5A-EA6DDF28DDA4}" srcId="{11C4E2E1-28AC-4CAD-A62E-3D0BC584B35B}" destId="{E33918A2-D0B4-4CD8-82F1-A3646D7C6A52}" srcOrd="7" destOrd="0" parTransId="{3EB18A10-36A8-4EA6-A594-4CA8FE5E77B6}" sibTransId="{B080ACF1-A3A9-495A-B997-2E4F0F5B2D4D}"/>
    <dgm:cxn modelId="{CD6D01D2-86CC-4483-976E-AF3A799776FE}" srcId="{11C4E2E1-28AC-4CAD-A62E-3D0BC584B35B}" destId="{34846762-8BC1-48EF-85D5-A1B52D455062}" srcOrd="8" destOrd="0" parTransId="{CD5F676E-23E0-4DE9-8D8F-0D039FBA4B33}" sibTransId="{C373B3D2-33B6-45B1-9542-A8BD389916CD}"/>
    <dgm:cxn modelId="{37ED52D2-DC7F-4C62-8D40-A68FA17C6A0C}" type="presOf" srcId="{E33918A2-D0B4-4CD8-82F1-A3646D7C6A52}" destId="{A671AB7D-E955-4691-A02D-2B4CCD1B2AD6}" srcOrd="0" destOrd="0" presId="urn:microsoft.com/office/officeart/2005/8/layout/default"/>
    <dgm:cxn modelId="{8F36F0DD-E076-484C-8ED5-EDC907BBBF16}" srcId="{11C4E2E1-28AC-4CAD-A62E-3D0BC584B35B}" destId="{002883C3-0A0E-4F74-BF2F-22994B40CE14}" srcOrd="1" destOrd="0" parTransId="{F7E58E78-2CE3-44BC-BB99-1745679A915D}" sibTransId="{09AE5FFE-8794-4FA1-99B8-5E1C1A460D8C}"/>
    <dgm:cxn modelId="{8DF4E8E1-4C5A-4FF2-AD73-619D53A867D6}" type="presOf" srcId="{96557877-32F6-4562-A554-B9060F414931}" destId="{2EC564FA-39F7-46C5-95F8-2849A839CE2F}" srcOrd="0" destOrd="0" presId="urn:microsoft.com/office/officeart/2005/8/layout/default"/>
    <dgm:cxn modelId="{504FF5EF-F796-49E9-8D97-1E83CF50A2FB}" type="presOf" srcId="{34846762-8BC1-48EF-85D5-A1B52D455062}" destId="{CCE003E3-FB2A-4EF0-B5AB-66C66B0F292C}" srcOrd="0" destOrd="0" presId="urn:microsoft.com/office/officeart/2005/8/layout/default"/>
    <dgm:cxn modelId="{7ADF0BFD-B4E9-489C-BD04-3DAF46E576C9}" type="presOf" srcId="{BD6A7DAF-E750-425B-BBA6-92ACAEB1A9B6}" destId="{929F897C-66CB-405B-8543-47599024397C}" srcOrd="0" destOrd="0" presId="urn:microsoft.com/office/officeart/2005/8/layout/default"/>
    <dgm:cxn modelId="{8C61A7E7-02C1-402E-A43F-6AB2CB788DF3}" type="presParOf" srcId="{078FC421-E09E-4747-BC4F-75F2AE18C65F}" destId="{929F897C-66CB-405B-8543-47599024397C}" srcOrd="0" destOrd="0" presId="urn:microsoft.com/office/officeart/2005/8/layout/default"/>
    <dgm:cxn modelId="{DCC47F00-0AA1-4438-B585-F6BD8AFEA51E}" type="presParOf" srcId="{078FC421-E09E-4747-BC4F-75F2AE18C65F}" destId="{23550258-AC08-477D-9180-83933A41DF75}" srcOrd="1" destOrd="0" presId="urn:microsoft.com/office/officeart/2005/8/layout/default"/>
    <dgm:cxn modelId="{4C8FE8F6-D9CB-4116-BDDF-8BFCFDB05008}" type="presParOf" srcId="{078FC421-E09E-4747-BC4F-75F2AE18C65F}" destId="{ECE50C74-07C4-4349-BE04-1E230E0D8816}" srcOrd="2" destOrd="0" presId="urn:microsoft.com/office/officeart/2005/8/layout/default"/>
    <dgm:cxn modelId="{446E97F9-DFD7-4D7D-B3B2-155227C10FB4}" type="presParOf" srcId="{078FC421-E09E-4747-BC4F-75F2AE18C65F}" destId="{9E698AE1-3467-466A-AEDF-2582D372B074}" srcOrd="3" destOrd="0" presId="urn:microsoft.com/office/officeart/2005/8/layout/default"/>
    <dgm:cxn modelId="{E36AC8B5-2DFB-4E94-93C8-62B75FF0AB0F}" type="presParOf" srcId="{078FC421-E09E-4747-BC4F-75F2AE18C65F}" destId="{167B96FB-FFA0-49BE-BD15-698E52908174}" srcOrd="4" destOrd="0" presId="urn:microsoft.com/office/officeart/2005/8/layout/default"/>
    <dgm:cxn modelId="{C6DADE5A-4EC6-4582-8E9E-48AD0ADEC876}" type="presParOf" srcId="{078FC421-E09E-4747-BC4F-75F2AE18C65F}" destId="{EF3AA2D4-F687-4202-8203-1CF8B6EAFCFB}" srcOrd="5" destOrd="0" presId="urn:microsoft.com/office/officeart/2005/8/layout/default"/>
    <dgm:cxn modelId="{911F6CCD-CAB5-4F1E-B1B5-16C33A0286E3}" type="presParOf" srcId="{078FC421-E09E-4747-BC4F-75F2AE18C65F}" destId="{7D493717-D757-4833-B8D1-2D8AD7E903C8}" srcOrd="6" destOrd="0" presId="urn:microsoft.com/office/officeart/2005/8/layout/default"/>
    <dgm:cxn modelId="{8F2E2299-2E1C-45E4-8C3B-14C10F8ECA29}" type="presParOf" srcId="{078FC421-E09E-4747-BC4F-75F2AE18C65F}" destId="{34E5F8B4-0918-46C4-A8C2-945F0D7EA28F}" srcOrd="7" destOrd="0" presId="urn:microsoft.com/office/officeart/2005/8/layout/default"/>
    <dgm:cxn modelId="{128AF1B2-63EA-42E1-B9AA-9C281A7387E4}" type="presParOf" srcId="{078FC421-E09E-4747-BC4F-75F2AE18C65F}" destId="{159FB5F2-DF7B-4276-9182-80B67A744C61}" srcOrd="8" destOrd="0" presId="urn:microsoft.com/office/officeart/2005/8/layout/default"/>
    <dgm:cxn modelId="{A84F3A90-C395-40CC-87B6-7F42F317D686}" type="presParOf" srcId="{078FC421-E09E-4747-BC4F-75F2AE18C65F}" destId="{ECE8F0FC-B06E-42CA-8B46-67AA499FF3FB}" srcOrd="9" destOrd="0" presId="urn:microsoft.com/office/officeart/2005/8/layout/default"/>
    <dgm:cxn modelId="{E4DEA774-4A46-49F9-95C9-CFE64897E582}" type="presParOf" srcId="{078FC421-E09E-4747-BC4F-75F2AE18C65F}" destId="{F904E0E9-A7F5-464C-B53C-7557E508B962}" srcOrd="10" destOrd="0" presId="urn:microsoft.com/office/officeart/2005/8/layout/default"/>
    <dgm:cxn modelId="{EE1987C4-3D26-4F54-BD93-9DFD3F2CFF87}" type="presParOf" srcId="{078FC421-E09E-4747-BC4F-75F2AE18C65F}" destId="{B17E3905-801F-4F51-818B-894F10C47F03}" srcOrd="11" destOrd="0" presId="urn:microsoft.com/office/officeart/2005/8/layout/default"/>
    <dgm:cxn modelId="{FD5D6AD3-B752-4F28-942B-0F104A4C251D}" type="presParOf" srcId="{078FC421-E09E-4747-BC4F-75F2AE18C65F}" destId="{2EC564FA-39F7-46C5-95F8-2849A839CE2F}" srcOrd="12" destOrd="0" presId="urn:microsoft.com/office/officeart/2005/8/layout/default"/>
    <dgm:cxn modelId="{ED7CBE1E-0374-4DB0-A9B4-A779E61DB78D}" type="presParOf" srcId="{078FC421-E09E-4747-BC4F-75F2AE18C65F}" destId="{7885FD80-968B-47F4-93D1-C12E33411AD3}" srcOrd="13" destOrd="0" presId="urn:microsoft.com/office/officeart/2005/8/layout/default"/>
    <dgm:cxn modelId="{D8A28953-C9A4-4C05-A84D-F9F7D7321140}" type="presParOf" srcId="{078FC421-E09E-4747-BC4F-75F2AE18C65F}" destId="{A671AB7D-E955-4691-A02D-2B4CCD1B2AD6}" srcOrd="14" destOrd="0" presId="urn:microsoft.com/office/officeart/2005/8/layout/default"/>
    <dgm:cxn modelId="{7958EB03-C478-44D5-9128-82DEC255DE34}" type="presParOf" srcId="{078FC421-E09E-4747-BC4F-75F2AE18C65F}" destId="{04025110-F568-4685-AD14-3C7E5124B579}" srcOrd="15" destOrd="0" presId="urn:microsoft.com/office/officeart/2005/8/layout/default"/>
    <dgm:cxn modelId="{60A45D05-2CA1-4167-A9F8-DCB79CFEE647}" type="presParOf" srcId="{078FC421-E09E-4747-BC4F-75F2AE18C65F}" destId="{CCE003E3-FB2A-4EF0-B5AB-66C66B0F292C}" srcOrd="16" destOrd="0" presId="urn:microsoft.com/office/officeart/2005/8/layout/default"/>
    <dgm:cxn modelId="{0F447D94-2F5F-448E-A285-B3CB06B79AFE}" type="presParOf" srcId="{078FC421-E09E-4747-BC4F-75F2AE18C65F}" destId="{65E46322-2DDC-4A6E-9B15-C660AAA122D9}" srcOrd="17" destOrd="0" presId="urn:microsoft.com/office/officeart/2005/8/layout/default"/>
    <dgm:cxn modelId="{81861F9A-953D-4AAD-9577-A0C991F8CF8B}" type="presParOf" srcId="{078FC421-E09E-4747-BC4F-75F2AE18C65F}" destId="{088AB563-ABAF-44A5-A03D-C9EE05BA6F8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6D240-D337-4CF9-B7E0-9F126D561541}">
      <dsp:nvSpPr>
        <dsp:cNvPr id="0" name=""/>
        <dsp:cNvSpPr/>
      </dsp:nvSpPr>
      <dsp:spPr>
        <a:xfrm>
          <a:off x="3275596" y="2998827"/>
          <a:ext cx="2423043" cy="24230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Female Autism Phenotype</a:t>
          </a:r>
        </a:p>
      </dsp:txBody>
      <dsp:txXfrm>
        <a:off x="3630442" y="3353673"/>
        <a:ext cx="1713351" cy="1713351"/>
      </dsp:txXfrm>
    </dsp:sp>
    <dsp:sp modelId="{426F0FE1-AC69-4C17-8F3F-7AD097882068}">
      <dsp:nvSpPr>
        <dsp:cNvPr id="0" name=""/>
        <dsp:cNvSpPr/>
      </dsp:nvSpPr>
      <dsp:spPr>
        <a:xfrm rot="11700000">
          <a:off x="1116376" y="3245573"/>
          <a:ext cx="2117534" cy="690567"/>
        </a:xfrm>
        <a:prstGeom prst="leftArrow">
          <a:avLst>
            <a:gd name="adj1" fmla="val 60000"/>
            <a:gd name="adj2" fmla="val 50000"/>
          </a:avLst>
        </a:prstGeom>
        <a:solidFill>
          <a:schemeClr val="tx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45A81EB-3432-42BE-8079-3223E1D9A27F}">
      <dsp:nvSpPr>
        <dsp:cNvPr id="0" name=""/>
        <dsp:cNvSpPr/>
      </dsp:nvSpPr>
      <dsp:spPr>
        <a:xfrm>
          <a:off x="1507" y="2796278"/>
          <a:ext cx="2301891" cy="10410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Social relationships</a:t>
          </a:r>
        </a:p>
      </dsp:txBody>
      <dsp:txXfrm>
        <a:off x="32000" y="2826771"/>
        <a:ext cx="2240905" cy="980113"/>
      </dsp:txXfrm>
    </dsp:sp>
    <dsp:sp modelId="{702308CA-945D-4EF8-81B3-9AD5B8FC6A01}">
      <dsp:nvSpPr>
        <dsp:cNvPr id="0" name=""/>
        <dsp:cNvSpPr/>
      </dsp:nvSpPr>
      <dsp:spPr>
        <a:xfrm rot="14700000">
          <a:off x="2416800" y="1695788"/>
          <a:ext cx="2117534" cy="690567"/>
        </a:xfrm>
        <a:prstGeom prst="leftArrow">
          <a:avLst>
            <a:gd name="adj1" fmla="val 60000"/>
            <a:gd name="adj2" fmla="val 50000"/>
          </a:avLst>
        </a:prstGeom>
        <a:solidFill>
          <a:schemeClr val="tx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60A66B86-98EF-4E1B-B12B-EF89AD8150FD}">
      <dsp:nvSpPr>
        <dsp:cNvPr id="0" name=""/>
        <dsp:cNvSpPr/>
      </dsp:nvSpPr>
      <dsp:spPr>
        <a:xfrm>
          <a:off x="1877167" y="560953"/>
          <a:ext cx="2301891" cy="1041099"/>
        </a:xfrm>
        <a:prstGeom prst="roundRect">
          <a:avLst>
            <a:gd name="adj" fmla="val 10000"/>
          </a:avLst>
        </a:prstGeom>
        <a:solidFill>
          <a:schemeClr val="accent2">
            <a:hueOff val="-1817398"/>
            <a:satOff val="124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Camouflaging / masking</a:t>
          </a:r>
        </a:p>
      </dsp:txBody>
      <dsp:txXfrm>
        <a:off x="1907660" y="591446"/>
        <a:ext cx="2240905" cy="980113"/>
      </dsp:txXfrm>
    </dsp:sp>
    <dsp:sp modelId="{CF8F4237-728D-4D3D-B55D-DBB049FD9E77}">
      <dsp:nvSpPr>
        <dsp:cNvPr id="0" name=""/>
        <dsp:cNvSpPr/>
      </dsp:nvSpPr>
      <dsp:spPr>
        <a:xfrm rot="17700000">
          <a:off x="4439901" y="1695788"/>
          <a:ext cx="2117534" cy="690567"/>
        </a:xfrm>
        <a:prstGeom prst="leftArrow">
          <a:avLst>
            <a:gd name="adj1" fmla="val 60000"/>
            <a:gd name="adj2" fmla="val 50000"/>
          </a:avLst>
        </a:prstGeom>
        <a:solidFill>
          <a:schemeClr val="tx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0AB906F-D1EE-4CE8-B459-7918D2464CE5}">
      <dsp:nvSpPr>
        <dsp:cNvPr id="0" name=""/>
        <dsp:cNvSpPr/>
      </dsp:nvSpPr>
      <dsp:spPr>
        <a:xfrm>
          <a:off x="4795177" y="560953"/>
          <a:ext cx="2301891" cy="1041099"/>
        </a:xfrm>
        <a:prstGeom prst="roundRect">
          <a:avLst>
            <a:gd name="adj" fmla="val 10000"/>
          </a:avLst>
        </a:prstGeom>
        <a:solidFill>
          <a:schemeClr val="accent2">
            <a:hueOff val="-3634797"/>
            <a:satOff val="24957"/>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Internalising</a:t>
          </a:r>
        </a:p>
      </dsp:txBody>
      <dsp:txXfrm>
        <a:off x="4825670" y="591446"/>
        <a:ext cx="2240905" cy="980113"/>
      </dsp:txXfrm>
    </dsp:sp>
    <dsp:sp modelId="{9DAC960E-50AB-490E-8849-EC5DEF02C216}">
      <dsp:nvSpPr>
        <dsp:cNvPr id="0" name=""/>
        <dsp:cNvSpPr/>
      </dsp:nvSpPr>
      <dsp:spPr>
        <a:xfrm rot="20700000">
          <a:off x="5740325" y="3245573"/>
          <a:ext cx="2117534" cy="690567"/>
        </a:xfrm>
        <a:prstGeom prst="leftArrow">
          <a:avLst>
            <a:gd name="adj1" fmla="val 60000"/>
            <a:gd name="adj2" fmla="val 50000"/>
          </a:avLst>
        </a:prstGeom>
        <a:solidFill>
          <a:schemeClr val="tx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AA076B3-90AB-4BA3-A7EB-F193612B7DAE}">
      <dsp:nvSpPr>
        <dsp:cNvPr id="0" name=""/>
        <dsp:cNvSpPr/>
      </dsp:nvSpPr>
      <dsp:spPr>
        <a:xfrm>
          <a:off x="6670837" y="2796278"/>
          <a:ext cx="2301891" cy="1041099"/>
        </a:xfrm>
        <a:prstGeom prst="roundRect">
          <a:avLst>
            <a:gd name="adj" fmla="val 10000"/>
          </a:avLst>
        </a:prstGeom>
        <a:solidFill>
          <a:schemeClr val="accent2">
            <a:hueOff val="-5452195"/>
            <a:satOff val="37436"/>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Interests</a:t>
          </a:r>
        </a:p>
      </dsp:txBody>
      <dsp:txXfrm>
        <a:off x="6701330" y="2826771"/>
        <a:ext cx="2240905" cy="980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9ADD-68CE-46CD-98DE-E055310F34B7}">
      <dsp:nvSpPr>
        <dsp:cNvPr id="0" name=""/>
        <dsp:cNvSpPr/>
      </dsp:nvSpPr>
      <dsp:spPr>
        <a:xfrm>
          <a:off x="1063369" y="311"/>
          <a:ext cx="3994695" cy="239681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bg1"/>
              </a:solidFill>
              <a:latin typeface="Arial"/>
            </a:rPr>
            <a:t>'Internalising' distress = </a:t>
          </a:r>
          <a:r>
            <a:rPr lang="en-GB" sz="2400" kern="1200">
              <a:solidFill>
                <a:schemeClr val="bg1"/>
              </a:solidFill>
              <a:ea typeface="+mn-lt"/>
              <a:cs typeface="+mn-lt"/>
            </a:rPr>
            <a:t>inwards expression; may include anxiety, depression, eating disorders, and self-harm.</a:t>
          </a:r>
          <a:endParaRPr lang="en-GB" sz="2400" kern="1200"/>
        </a:p>
      </dsp:txBody>
      <dsp:txXfrm>
        <a:off x="1063369" y="311"/>
        <a:ext cx="3994695" cy="2396817"/>
      </dsp:txXfrm>
    </dsp:sp>
    <dsp:sp modelId="{922E43CE-EC22-4AE2-97FF-4E54853DFAD6}">
      <dsp:nvSpPr>
        <dsp:cNvPr id="0" name=""/>
        <dsp:cNvSpPr/>
      </dsp:nvSpPr>
      <dsp:spPr>
        <a:xfrm>
          <a:off x="5457534" y="311"/>
          <a:ext cx="3994695" cy="23968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bg1"/>
              </a:solidFill>
              <a:latin typeface="Arial"/>
            </a:rPr>
            <a:t>'Externalising' distress = </a:t>
          </a:r>
          <a:r>
            <a:rPr lang="en-GB" sz="2400" kern="1200">
              <a:solidFill>
                <a:schemeClr val="bg1"/>
              </a:solidFill>
              <a:ea typeface="+mn-lt"/>
              <a:cs typeface="+mn-lt"/>
            </a:rPr>
            <a:t>outward expression; physical behaviours directed towards others/the environment.</a:t>
          </a:r>
          <a:endParaRPr lang="en-GB" sz="2400" b="1" kern="1200">
            <a:solidFill>
              <a:schemeClr val="bg1"/>
            </a:solidFill>
            <a:latin typeface="Arial"/>
          </a:endParaRPr>
        </a:p>
      </dsp:txBody>
      <dsp:txXfrm>
        <a:off x="5457534" y="311"/>
        <a:ext cx="3994695" cy="2396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F897C-66CB-405B-8543-47599024397C}">
      <dsp:nvSpPr>
        <dsp:cNvPr id="0" name=""/>
        <dsp:cNvSpPr/>
      </dsp:nvSpPr>
      <dsp:spPr>
        <a:xfrm>
          <a:off x="3912" y="315902"/>
          <a:ext cx="2118604" cy="12711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a:ea typeface="Calibri"/>
              <a:cs typeface="Arial"/>
            </a:rPr>
            <a:t>Adapting behaviour to try and fit in</a:t>
          </a:r>
          <a:endParaRPr lang="en-GB" sz="1600" kern="1200"/>
        </a:p>
      </dsp:txBody>
      <dsp:txXfrm>
        <a:off x="3912" y="315902"/>
        <a:ext cx="2118604" cy="1271162"/>
      </dsp:txXfrm>
    </dsp:sp>
    <dsp:sp modelId="{ECE50C74-07C4-4349-BE04-1E230E0D8816}">
      <dsp:nvSpPr>
        <dsp:cNvPr id="0" name=""/>
        <dsp:cNvSpPr/>
      </dsp:nvSpPr>
      <dsp:spPr>
        <a:xfrm>
          <a:off x="2334377" y="315902"/>
          <a:ext cx="2118604" cy="1271162"/>
        </a:xfrm>
        <a:prstGeom prst="rect">
          <a:avLst/>
        </a:prstGeom>
        <a:solidFill>
          <a:schemeClr val="accent3">
            <a:hueOff val="1038220"/>
            <a:satOff val="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Hiding / minimising special interests</a:t>
          </a:r>
        </a:p>
      </dsp:txBody>
      <dsp:txXfrm>
        <a:off x="2334377" y="315902"/>
        <a:ext cx="2118604" cy="1271162"/>
      </dsp:txXfrm>
    </dsp:sp>
    <dsp:sp modelId="{167B96FB-FFA0-49BE-BD15-698E52908174}">
      <dsp:nvSpPr>
        <dsp:cNvPr id="0" name=""/>
        <dsp:cNvSpPr/>
      </dsp:nvSpPr>
      <dsp:spPr>
        <a:xfrm>
          <a:off x="4664841" y="315902"/>
          <a:ext cx="2118604" cy="1271162"/>
        </a:xfrm>
        <a:prstGeom prst="rect">
          <a:avLst/>
        </a:prstGeom>
        <a:solidFill>
          <a:schemeClr val="accent3">
            <a:hueOff val="2076441"/>
            <a:satOff val="0"/>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Very observant in new places / activities</a:t>
          </a:r>
        </a:p>
      </dsp:txBody>
      <dsp:txXfrm>
        <a:off x="4664841" y="315902"/>
        <a:ext cx="2118604" cy="1271162"/>
      </dsp:txXfrm>
    </dsp:sp>
    <dsp:sp modelId="{7D493717-D757-4833-B8D1-2D8AD7E903C8}">
      <dsp:nvSpPr>
        <dsp:cNvPr id="0" name=""/>
        <dsp:cNvSpPr/>
      </dsp:nvSpPr>
      <dsp:spPr>
        <a:xfrm>
          <a:off x="6995306" y="315902"/>
          <a:ext cx="2118604" cy="1271162"/>
        </a:xfrm>
        <a:prstGeom prst="rect">
          <a:avLst/>
        </a:prstGeom>
        <a:solidFill>
          <a:schemeClr val="accent3">
            <a:hueOff val="3114661"/>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Pushing through sensory discomfort</a:t>
          </a:r>
        </a:p>
      </dsp:txBody>
      <dsp:txXfrm>
        <a:off x="6995306" y="315902"/>
        <a:ext cx="2118604" cy="1271162"/>
      </dsp:txXfrm>
    </dsp:sp>
    <dsp:sp modelId="{159FB5F2-DF7B-4276-9182-80B67A744C61}">
      <dsp:nvSpPr>
        <dsp:cNvPr id="0" name=""/>
        <dsp:cNvSpPr/>
      </dsp:nvSpPr>
      <dsp:spPr>
        <a:xfrm>
          <a:off x="9325770" y="315902"/>
          <a:ext cx="2118604" cy="1271162"/>
        </a:xfrm>
        <a:prstGeom prst="rect">
          <a:avLst/>
        </a:prstGeom>
        <a:solidFill>
          <a:schemeClr val="accent3">
            <a:hueOff val="4152881"/>
            <a:satOff val="0"/>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Imitating other people’s behaviours</a:t>
          </a:r>
        </a:p>
      </dsp:txBody>
      <dsp:txXfrm>
        <a:off x="9325770" y="315902"/>
        <a:ext cx="2118604" cy="1271162"/>
      </dsp:txXfrm>
    </dsp:sp>
    <dsp:sp modelId="{F904E0E9-A7F5-464C-B53C-7557E508B962}">
      <dsp:nvSpPr>
        <dsp:cNvPr id="0" name=""/>
        <dsp:cNvSpPr/>
      </dsp:nvSpPr>
      <dsp:spPr>
        <a:xfrm>
          <a:off x="3912" y="1798925"/>
          <a:ext cx="2118604" cy="1271162"/>
        </a:xfrm>
        <a:prstGeom prst="rect">
          <a:avLst/>
        </a:prstGeom>
        <a:solidFill>
          <a:schemeClr val="accent3">
            <a:hueOff val="5191102"/>
            <a:satOff val="0"/>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Subtle copying behaviours (e.g., looking at other’s work and appearing to understand)</a:t>
          </a:r>
        </a:p>
      </dsp:txBody>
      <dsp:txXfrm>
        <a:off x="3912" y="1798925"/>
        <a:ext cx="2118604" cy="1271162"/>
      </dsp:txXfrm>
    </dsp:sp>
    <dsp:sp modelId="{2EC564FA-39F7-46C5-95F8-2849A839CE2F}">
      <dsp:nvSpPr>
        <dsp:cNvPr id="0" name=""/>
        <dsp:cNvSpPr/>
      </dsp:nvSpPr>
      <dsp:spPr>
        <a:xfrm>
          <a:off x="2334377" y="1798925"/>
          <a:ext cx="2118604" cy="1271162"/>
        </a:xfrm>
        <a:prstGeom prst="rect">
          <a:avLst/>
        </a:prstGeom>
        <a:solidFill>
          <a:schemeClr val="accent3">
            <a:hueOff val="6229322"/>
            <a:satOff val="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Suppressing stimming behaviours or adjusting stims to appear more subtle / be more ‘socially acceptable’</a:t>
          </a:r>
        </a:p>
      </dsp:txBody>
      <dsp:txXfrm>
        <a:off x="2334377" y="1798925"/>
        <a:ext cx="2118604" cy="1271162"/>
      </dsp:txXfrm>
    </dsp:sp>
    <dsp:sp modelId="{A671AB7D-E955-4691-A02D-2B4CCD1B2AD6}">
      <dsp:nvSpPr>
        <dsp:cNvPr id="0" name=""/>
        <dsp:cNvSpPr/>
      </dsp:nvSpPr>
      <dsp:spPr>
        <a:xfrm>
          <a:off x="4664841" y="1798925"/>
          <a:ext cx="2118604" cy="1271162"/>
        </a:xfrm>
        <a:prstGeom prst="rect">
          <a:avLst/>
        </a:prstGeom>
        <a:solidFill>
          <a:schemeClr val="accent3">
            <a:hueOff val="7267542"/>
            <a:satOff val="0"/>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Going to social events even if they find them difficult</a:t>
          </a:r>
        </a:p>
      </dsp:txBody>
      <dsp:txXfrm>
        <a:off x="4664841" y="1798925"/>
        <a:ext cx="2118604" cy="1271162"/>
      </dsp:txXfrm>
    </dsp:sp>
    <dsp:sp modelId="{CCE003E3-FB2A-4EF0-B5AB-66C66B0F292C}">
      <dsp:nvSpPr>
        <dsp:cNvPr id="0" name=""/>
        <dsp:cNvSpPr/>
      </dsp:nvSpPr>
      <dsp:spPr>
        <a:xfrm>
          <a:off x="6995306" y="1798925"/>
          <a:ext cx="2118604" cy="1271162"/>
        </a:xfrm>
        <a:prstGeom prst="rect">
          <a:avLst/>
        </a:prstGeom>
        <a:solidFill>
          <a:schemeClr val="accent3">
            <a:hueOff val="8305763"/>
            <a:satOff val="0"/>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Practising conversations in their mind</a:t>
          </a:r>
        </a:p>
      </dsp:txBody>
      <dsp:txXfrm>
        <a:off x="6995306" y="1798925"/>
        <a:ext cx="2118604" cy="1271162"/>
      </dsp:txXfrm>
    </dsp:sp>
    <dsp:sp modelId="{088AB563-ABAF-44A5-A03D-C9EE05BA6F81}">
      <dsp:nvSpPr>
        <dsp:cNvPr id="0" name=""/>
        <dsp:cNvSpPr/>
      </dsp:nvSpPr>
      <dsp:spPr>
        <a:xfrm>
          <a:off x="9325770" y="1798925"/>
          <a:ext cx="2118604" cy="1271162"/>
        </a:xfrm>
        <a:prstGeom prst="rect">
          <a:avLst/>
        </a:prstGeom>
        <a:solidFill>
          <a:schemeClr val="accent3">
            <a:hueOff val="9343983"/>
            <a:satOff val="0"/>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Highly sensitive to feedback / getting things wrong</a:t>
          </a:r>
        </a:p>
      </dsp:txBody>
      <dsp:txXfrm>
        <a:off x="9325770" y="1798925"/>
        <a:ext cx="2118604" cy="1271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645F-273C-4E63-B50F-7F74985B9D5F}"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40F7F-E3CC-4822-821C-18491FBA47F3}" type="slidenum">
              <a:rPr lang="en-GB" smtClean="0"/>
              <a:t>‹#›</a:t>
            </a:fld>
            <a:endParaRPr lang="en-GB"/>
          </a:p>
        </p:txBody>
      </p:sp>
    </p:spTree>
    <p:extLst>
      <p:ext uri="{BB962C8B-B14F-4D97-AF65-F5344CB8AC3E}">
        <p14:creationId xmlns:p14="http://schemas.microsoft.com/office/powerpoint/2010/main" val="304036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Observable characteristics = phenotype</a:t>
            </a:r>
          </a:p>
        </p:txBody>
      </p:sp>
      <p:sp>
        <p:nvSpPr>
          <p:cNvPr id="4" name="Slide Number Placeholder 3"/>
          <p:cNvSpPr>
            <a:spLocks noGrp="1"/>
          </p:cNvSpPr>
          <p:nvPr>
            <p:ph type="sldNum" sz="quarter" idx="5"/>
          </p:nvPr>
        </p:nvSpPr>
        <p:spPr/>
        <p:txBody>
          <a:bodyPr/>
          <a:lstStyle/>
          <a:p>
            <a:fld id="{BD63375E-E079-4362-A5ED-2A5B4F82AD56}" type="slidenum">
              <a:rPr lang="en-GB" smtClean="0"/>
              <a:t>5</a:t>
            </a:fld>
            <a:endParaRPr lang="en-GB"/>
          </a:p>
        </p:txBody>
      </p:sp>
    </p:spTree>
    <p:extLst>
      <p:ext uri="{BB962C8B-B14F-4D97-AF65-F5344CB8AC3E}">
        <p14:creationId xmlns:p14="http://schemas.microsoft.com/office/powerpoint/2010/main" val="120062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DBC7B-0BA6-BA28-6E20-6AF7BF4B8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41460-B706-0F3E-CE7D-3DB3A2221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68894-A9C3-A85B-CCC2-D79CDD570B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81AA1F6-0590-E2D1-1564-1FEEBA357110}"/>
              </a:ext>
            </a:extLst>
          </p:cNvPr>
          <p:cNvSpPr>
            <a:spLocks noGrp="1"/>
          </p:cNvSpPr>
          <p:nvPr>
            <p:ph type="sldNum" sz="quarter" idx="5"/>
          </p:nvPr>
        </p:nvSpPr>
        <p:spPr/>
        <p:txBody>
          <a:bodyPr/>
          <a:lstStyle/>
          <a:p>
            <a:fld id="{ABB40F7F-E3CC-4822-821C-18491FBA47F3}" type="slidenum">
              <a:rPr lang="en-GB" smtClean="0"/>
              <a:t>14</a:t>
            </a:fld>
            <a:endParaRPr lang="en-GB"/>
          </a:p>
        </p:txBody>
      </p:sp>
    </p:spTree>
    <p:extLst>
      <p:ext uri="{BB962C8B-B14F-4D97-AF65-F5344CB8AC3E}">
        <p14:creationId xmlns:p14="http://schemas.microsoft.com/office/powerpoint/2010/main" val="56160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 whether our growing understanding of how autism may present in females can also further understand the presentation in males – are there males also being misdiagnosed?</a:t>
            </a:r>
            <a:endParaRPr lang="en-US"/>
          </a:p>
        </p:txBody>
      </p:sp>
      <p:sp>
        <p:nvSpPr>
          <p:cNvPr id="4" name="Slide Number Placeholder 3"/>
          <p:cNvSpPr>
            <a:spLocks noGrp="1"/>
          </p:cNvSpPr>
          <p:nvPr>
            <p:ph type="sldNum" sz="quarter" idx="5"/>
          </p:nvPr>
        </p:nvSpPr>
        <p:spPr/>
        <p:txBody>
          <a:bodyPr/>
          <a:lstStyle/>
          <a:p>
            <a:fld id="{ABB40F7F-E3CC-4822-821C-18491FBA47F3}" type="slidenum">
              <a:rPr lang="en-GB" smtClean="0"/>
              <a:t>15</a:t>
            </a:fld>
            <a:endParaRPr lang="en-GB"/>
          </a:p>
        </p:txBody>
      </p:sp>
    </p:spTree>
    <p:extLst>
      <p:ext uri="{BB962C8B-B14F-4D97-AF65-F5344CB8AC3E}">
        <p14:creationId xmlns:p14="http://schemas.microsoft.com/office/powerpoint/2010/main" val="196095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Discuss male centric 'stereotyped' characteristics – link back to what people put in the chat</a:t>
            </a:r>
            <a:endParaRPr lang="en-GB"/>
          </a:p>
          <a:p>
            <a:r>
              <a:rPr lang="en-GB"/>
              <a:t>Link to the negative language and how they are negative. </a:t>
            </a:r>
            <a:endParaRPr lang="en-US">
              <a:cs typeface="Calibri"/>
            </a:endParaRPr>
          </a:p>
          <a:p>
            <a:r>
              <a:rPr lang="en-GB">
                <a:cs typeface="Calibri"/>
              </a:rPr>
              <a:t>Comment on how autistic women interviewed shared that the diagnostic tools used were more driven towards males. The </a:t>
            </a:r>
            <a:r>
              <a:rPr lang="en-GB" err="1">
                <a:cs typeface="Calibri"/>
              </a:rPr>
              <a:t>diagnoser</a:t>
            </a:r>
            <a:r>
              <a:rPr lang="en-GB">
                <a:cs typeface="Calibri"/>
              </a:rPr>
              <a:t> had said she was under the threshold according to the tool/survey.</a:t>
            </a:r>
          </a:p>
        </p:txBody>
      </p:sp>
      <p:sp>
        <p:nvSpPr>
          <p:cNvPr id="4" name="Slide Number Placeholder 3"/>
          <p:cNvSpPr>
            <a:spLocks noGrp="1"/>
          </p:cNvSpPr>
          <p:nvPr>
            <p:ph type="sldNum" sz="quarter" idx="5"/>
          </p:nvPr>
        </p:nvSpPr>
        <p:spPr/>
        <p:txBody>
          <a:bodyPr/>
          <a:lstStyle/>
          <a:p>
            <a:fld id="{ABB40F7F-E3CC-4822-821C-18491FBA47F3}" type="slidenum">
              <a:rPr lang="en-GB" smtClean="0"/>
              <a:t>16</a:t>
            </a:fld>
            <a:endParaRPr lang="en-GB"/>
          </a:p>
        </p:txBody>
      </p:sp>
    </p:spTree>
    <p:extLst>
      <p:ext uri="{BB962C8B-B14F-4D97-AF65-F5344CB8AC3E}">
        <p14:creationId xmlns:p14="http://schemas.microsoft.com/office/powerpoint/2010/main" val="29055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B40F7F-E3CC-4822-821C-18491FBA47F3}" type="slidenum">
              <a:rPr lang="en-GB" smtClean="0"/>
              <a:t>31</a:t>
            </a:fld>
            <a:endParaRPr lang="en-GB"/>
          </a:p>
        </p:txBody>
      </p:sp>
    </p:spTree>
    <p:extLst>
      <p:ext uri="{BB962C8B-B14F-4D97-AF65-F5344CB8AC3E}">
        <p14:creationId xmlns:p14="http://schemas.microsoft.com/office/powerpoint/2010/main" val="134379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2FFD-CA86-471A-A9CD-572732517EF3}"/>
              </a:ext>
            </a:extLst>
          </p:cNvPr>
          <p:cNvSpPr>
            <a:spLocks noGrp="1"/>
          </p:cNvSpPr>
          <p:nvPr>
            <p:ph type="ctrTitle" hasCustomPrompt="1"/>
          </p:nvPr>
        </p:nvSpPr>
        <p:spPr>
          <a:xfrm>
            <a:off x="1524000" y="1122363"/>
            <a:ext cx="9144000" cy="2387600"/>
          </a:xfrm>
        </p:spPr>
        <p:txBody>
          <a:bodyPr anchor="b"/>
          <a:lstStyle>
            <a:lvl1pPr algn="l">
              <a:defRPr sz="60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Subtitle 2">
            <a:extLst>
              <a:ext uri="{FF2B5EF4-FFF2-40B4-BE49-F238E27FC236}">
                <a16:creationId xmlns:a16="http://schemas.microsoft.com/office/drawing/2014/main" id="{8F8FFF7A-4A93-4113-87B2-E6161A4E8ED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9" name="Rectangle 8">
            <a:extLst>
              <a:ext uri="{FF2B5EF4-FFF2-40B4-BE49-F238E27FC236}">
                <a16:creationId xmlns:a16="http://schemas.microsoft.com/office/drawing/2014/main" id="{D364246C-EB1F-4004-B06D-9CE33527B589}"/>
              </a:ext>
            </a:extLst>
          </p:cNvPr>
          <p:cNvSpPr/>
          <p:nvPr userDrawn="1"/>
        </p:nvSpPr>
        <p:spPr>
          <a:xfrm>
            <a:off x="0" y="5629275"/>
            <a:ext cx="12192000" cy="12287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F7E0BC1-E4DF-49C2-9C0D-767EEF2D225F}"/>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Tree>
    <p:extLst>
      <p:ext uri="{BB962C8B-B14F-4D97-AF65-F5344CB8AC3E}">
        <p14:creationId xmlns:p14="http://schemas.microsoft.com/office/powerpoint/2010/main" val="371650467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8F3-56F7-4FB5-9860-BBCC78CDED42}"/>
              </a:ext>
            </a:extLst>
          </p:cNvPr>
          <p:cNvSpPr>
            <a:spLocks noGrp="1"/>
          </p:cNvSpPr>
          <p:nvPr>
            <p:ph type="title" hasCustomPrompt="1"/>
          </p:nvPr>
        </p:nvSpPr>
        <p:spPr>
          <a:xfrm>
            <a:off x="838200" y="865239"/>
            <a:ext cx="10515600" cy="511278"/>
          </a:xfrm>
        </p:spPr>
        <p:txBody>
          <a:bodyPr anchor="t">
            <a:normAutofit/>
          </a:bodyPr>
          <a:lstStyle>
            <a:lvl1pPr>
              <a:defRPr sz="32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0111A2C4-E9DF-448C-A7D8-8228761316AD}"/>
              </a:ext>
            </a:extLst>
          </p:cNvPr>
          <p:cNvSpPr>
            <a:spLocks noGrp="1"/>
          </p:cNvSpPr>
          <p:nvPr>
            <p:ph idx="1"/>
          </p:nvPr>
        </p:nvSpPr>
        <p:spPr>
          <a:xfrm>
            <a:off x="838200" y="2024779"/>
            <a:ext cx="10515600" cy="4152184"/>
          </a:xfrm>
        </p:spPr>
        <p:txBody>
          <a:bodyPr>
            <a:normAutofit/>
          </a:bodyPr>
          <a:lstStyle>
            <a:lvl1pPr>
              <a:buClr>
                <a:schemeClr val="bg2"/>
              </a:buClr>
              <a:defRPr sz="2400">
                <a:latin typeface="Arial" panose="020B0604020202020204" pitchFamily="34" charset="0"/>
                <a:cs typeface="Arial" panose="020B0604020202020204" pitchFamily="34" charset="0"/>
              </a:defRPr>
            </a:lvl1pPr>
            <a:lvl2pPr marL="685800" indent="-228600">
              <a:buClr>
                <a:schemeClr val="bg2"/>
              </a:buClr>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3pPr>
            <a:lvl4pPr>
              <a:buClr>
                <a:schemeClr val="bg2"/>
              </a:buCl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a:extLst>
              <a:ext uri="{FF2B5EF4-FFF2-40B4-BE49-F238E27FC236}">
                <a16:creationId xmlns:a16="http://schemas.microsoft.com/office/drawing/2014/main" id="{732083FD-34CD-421B-AD3B-CAC6CC7FD428}"/>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
        <p:nvSpPr>
          <p:cNvPr id="10" name="Text Placeholder 9">
            <a:extLst>
              <a:ext uri="{FF2B5EF4-FFF2-40B4-BE49-F238E27FC236}">
                <a16:creationId xmlns:a16="http://schemas.microsoft.com/office/drawing/2014/main" id="{A5F7D458-FEAC-442B-9138-EE43D6F3132B}"/>
              </a:ext>
            </a:extLst>
          </p:cNvPr>
          <p:cNvSpPr>
            <a:spLocks noGrp="1"/>
          </p:cNvSpPr>
          <p:nvPr>
            <p:ph type="body" sz="quarter" idx="10" hasCustomPrompt="1"/>
          </p:nvPr>
        </p:nvSpPr>
        <p:spPr>
          <a:xfrm>
            <a:off x="838200" y="1493838"/>
            <a:ext cx="10515600" cy="413620"/>
          </a:xfrm>
        </p:spPr>
        <p:txBody>
          <a:bodyPr>
            <a:noAutofit/>
          </a:bodyPr>
          <a:lstStyle>
            <a:lvl1pPr marL="0" indent="0">
              <a:buNone/>
              <a:defRPr sz="2400">
                <a:solidFill>
                  <a:schemeClr val="tx2"/>
                </a:solidFill>
                <a:latin typeface="Arial" panose="020B0604020202020204" pitchFamily="34" charset="0"/>
                <a:cs typeface="Arial" panose="020B0604020202020204" pitchFamily="34" charset="0"/>
              </a:defRPr>
            </a:lvl1pPr>
          </a:lstStyle>
          <a:p>
            <a:pPr lvl="0"/>
            <a:r>
              <a:rPr lang="en-US"/>
              <a:t>Click to add subtitle</a:t>
            </a:r>
            <a:endParaRPr lang="en-GB"/>
          </a:p>
        </p:txBody>
      </p:sp>
    </p:spTree>
    <p:extLst>
      <p:ext uri="{BB962C8B-B14F-4D97-AF65-F5344CB8AC3E}">
        <p14:creationId xmlns:p14="http://schemas.microsoft.com/office/powerpoint/2010/main" val="19129231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8F3-56F7-4FB5-9860-BBCC78CDED42}"/>
              </a:ext>
            </a:extLst>
          </p:cNvPr>
          <p:cNvSpPr>
            <a:spLocks noGrp="1"/>
          </p:cNvSpPr>
          <p:nvPr>
            <p:ph type="title" hasCustomPrompt="1"/>
          </p:nvPr>
        </p:nvSpPr>
        <p:spPr>
          <a:xfrm>
            <a:off x="838200" y="865239"/>
            <a:ext cx="10515600" cy="511278"/>
          </a:xfrm>
        </p:spPr>
        <p:txBody>
          <a:bodyPr anchor="t">
            <a:normAutofit/>
          </a:bodyPr>
          <a:lstStyle>
            <a:lvl1pPr>
              <a:defRPr sz="32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0111A2C4-E9DF-448C-A7D8-8228761316AD}"/>
              </a:ext>
            </a:extLst>
          </p:cNvPr>
          <p:cNvSpPr>
            <a:spLocks noGrp="1"/>
          </p:cNvSpPr>
          <p:nvPr>
            <p:ph idx="1"/>
          </p:nvPr>
        </p:nvSpPr>
        <p:spPr>
          <a:xfrm>
            <a:off x="838200" y="1671484"/>
            <a:ext cx="10515600" cy="4505479"/>
          </a:xfrm>
        </p:spPr>
        <p:txBody>
          <a:bodyPr>
            <a:normAutofit/>
          </a:bodyPr>
          <a:lstStyle>
            <a:lvl1pPr>
              <a:buClr>
                <a:schemeClr val="bg2"/>
              </a:buClr>
              <a:defRPr sz="2400">
                <a:latin typeface="Arial" panose="020B0604020202020204" pitchFamily="34" charset="0"/>
                <a:cs typeface="Arial" panose="020B0604020202020204" pitchFamily="34" charset="0"/>
              </a:defRPr>
            </a:lvl1pPr>
            <a:lvl2pPr marL="685800" indent="-228600">
              <a:buClr>
                <a:schemeClr val="bg2"/>
              </a:buClr>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3pPr>
            <a:lvl4pPr>
              <a:buClr>
                <a:schemeClr val="bg2"/>
              </a:buCl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a:extLst>
              <a:ext uri="{FF2B5EF4-FFF2-40B4-BE49-F238E27FC236}">
                <a16:creationId xmlns:a16="http://schemas.microsoft.com/office/drawing/2014/main" id="{732083FD-34CD-421B-AD3B-CAC6CC7FD428}"/>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Tree>
    <p:extLst>
      <p:ext uri="{BB962C8B-B14F-4D97-AF65-F5344CB8AC3E}">
        <p14:creationId xmlns:p14="http://schemas.microsoft.com/office/powerpoint/2010/main" val="215794705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8F3-56F7-4FB5-9860-BBCC78CDED42}"/>
              </a:ext>
            </a:extLst>
          </p:cNvPr>
          <p:cNvSpPr>
            <a:spLocks noGrp="1"/>
          </p:cNvSpPr>
          <p:nvPr>
            <p:ph type="title" hasCustomPrompt="1"/>
          </p:nvPr>
        </p:nvSpPr>
        <p:spPr>
          <a:xfrm>
            <a:off x="838200" y="865239"/>
            <a:ext cx="10515600" cy="511278"/>
          </a:xfrm>
        </p:spPr>
        <p:txBody>
          <a:bodyPr anchor="t">
            <a:normAutofit/>
          </a:bodyPr>
          <a:lstStyle>
            <a:lvl1pPr>
              <a:defRPr sz="32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0111A2C4-E9DF-448C-A7D8-8228761316AD}"/>
              </a:ext>
            </a:extLst>
          </p:cNvPr>
          <p:cNvSpPr>
            <a:spLocks noGrp="1"/>
          </p:cNvSpPr>
          <p:nvPr>
            <p:ph idx="1"/>
          </p:nvPr>
        </p:nvSpPr>
        <p:spPr>
          <a:xfrm>
            <a:off x="838200" y="1671484"/>
            <a:ext cx="10515600" cy="4505479"/>
          </a:xfrm>
        </p:spPr>
        <p:txBody>
          <a:bodyPr>
            <a:normAutofit/>
          </a:bodyPr>
          <a:lstStyle>
            <a:lvl1pPr marL="0" indent="0">
              <a:buClr>
                <a:schemeClr val="bg2"/>
              </a:buClr>
              <a:buNone/>
              <a:defRPr sz="2400">
                <a:latin typeface="Arial" panose="020B0604020202020204" pitchFamily="34" charset="0"/>
                <a:cs typeface="Arial" panose="020B0604020202020204" pitchFamily="34" charset="0"/>
              </a:defRPr>
            </a:lvl1pPr>
            <a:lvl2pPr marL="685800" indent="-228600">
              <a:buClr>
                <a:schemeClr val="bg2"/>
              </a:buClr>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3pPr>
            <a:lvl4pPr>
              <a:buClr>
                <a:schemeClr val="bg2"/>
              </a:buCl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Box 7">
            <a:extLst>
              <a:ext uri="{FF2B5EF4-FFF2-40B4-BE49-F238E27FC236}">
                <a16:creationId xmlns:a16="http://schemas.microsoft.com/office/drawing/2014/main" id="{732083FD-34CD-421B-AD3B-CAC6CC7FD428}"/>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Tree>
    <p:extLst>
      <p:ext uri="{BB962C8B-B14F-4D97-AF65-F5344CB8AC3E}">
        <p14:creationId xmlns:p14="http://schemas.microsoft.com/office/powerpoint/2010/main" val="4713229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8F3-56F7-4FB5-9860-BBCC78CDED42}"/>
              </a:ext>
            </a:extLst>
          </p:cNvPr>
          <p:cNvSpPr>
            <a:spLocks noGrp="1"/>
          </p:cNvSpPr>
          <p:nvPr>
            <p:ph type="title" hasCustomPrompt="1"/>
          </p:nvPr>
        </p:nvSpPr>
        <p:spPr>
          <a:xfrm>
            <a:off x="838200" y="865239"/>
            <a:ext cx="10515600" cy="511278"/>
          </a:xfrm>
        </p:spPr>
        <p:txBody>
          <a:bodyPr anchor="t">
            <a:normAutofit/>
          </a:bodyPr>
          <a:lstStyle>
            <a:lvl1pPr>
              <a:defRPr sz="32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0111A2C4-E9DF-448C-A7D8-8228761316AD}"/>
              </a:ext>
            </a:extLst>
          </p:cNvPr>
          <p:cNvSpPr>
            <a:spLocks noGrp="1"/>
          </p:cNvSpPr>
          <p:nvPr>
            <p:ph idx="1"/>
          </p:nvPr>
        </p:nvSpPr>
        <p:spPr>
          <a:xfrm>
            <a:off x="838200" y="1671484"/>
            <a:ext cx="5125065" cy="4505479"/>
          </a:xfrm>
        </p:spPr>
        <p:txBody>
          <a:bodyPr>
            <a:normAutofit/>
          </a:bodyPr>
          <a:lstStyle>
            <a:lvl1pPr marL="342900" indent="-342900">
              <a:buClr>
                <a:schemeClr val="bg2"/>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Clr>
                <a:schemeClr val="bg2"/>
              </a:buClr>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3pPr>
            <a:lvl4pPr>
              <a:buClr>
                <a:schemeClr val="bg2"/>
              </a:buCl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Box 7">
            <a:extLst>
              <a:ext uri="{FF2B5EF4-FFF2-40B4-BE49-F238E27FC236}">
                <a16:creationId xmlns:a16="http://schemas.microsoft.com/office/drawing/2014/main" id="{732083FD-34CD-421B-AD3B-CAC6CC7FD428}"/>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
        <p:nvSpPr>
          <p:cNvPr id="5" name="Content Placeholder 2">
            <a:extLst>
              <a:ext uri="{FF2B5EF4-FFF2-40B4-BE49-F238E27FC236}">
                <a16:creationId xmlns:a16="http://schemas.microsoft.com/office/drawing/2014/main" id="{90A2E197-68DF-4125-A491-FE0D14DF1117}"/>
              </a:ext>
            </a:extLst>
          </p:cNvPr>
          <p:cNvSpPr>
            <a:spLocks noGrp="1"/>
          </p:cNvSpPr>
          <p:nvPr>
            <p:ph idx="10"/>
          </p:nvPr>
        </p:nvSpPr>
        <p:spPr>
          <a:xfrm>
            <a:off x="6204155" y="1671483"/>
            <a:ext cx="5125065" cy="4505479"/>
          </a:xfrm>
        </p:spPr>
        <p:txBody>
          <a:bodyPr>
            <a:normAutofit/>
          </a:bodyPr>
          <a:lstStyle>
            <a:lvl1pPr marL="342900" indent="-342900">
              <a:buClr>
                <a:schemeClr val="bg2"/>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Clr>
                <a:schemeClr val="bg2"/>
              </a:buClr>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3pPr>
            <a:lvl4pPr>
              <a:buClr>
                <a:schemeClr val="bg2"/>
              </a:buCl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4381477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38F3-56F7-4FB5-9860-BBCC78CDED42}"/>
              </a:ext>
            </a:extLst>
          </p:cNvPr>
          <p:cNvSpPr>
            <a:spLocks noGrp="1"/>
          </p:cNvSpPr>
          <p:nvPr>
            <p:ph type="title" hasCustomPrompt="1"/>
          </p:nvPr>
        </p:nvSpPr>
        <p:spPr>
          <a:xfrm>
            <a:off x="838200" y="865239"/>
            <a:ext cx="10515600" cy="511278"/>
          </a:xfrm>
        </p:spPr>
        <p:txBody>
          <a:bodyPr anchor="t">
            <a:normAutofit/>
          </a:bodyPr>
          <a:lstStyle>
            <a:lvl1pPr>
              <a:defRPr sz="3200" b="1">
                <a:solidFill>
                  <a:schemeClr val="bg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8" name="TextBox 7">
            <a:extLst>
              <a:ext uri="{FF2B5EF4-FFF2-40B4-BE49-F238E27FC236}">
                <a16:creationId xmlns:a16="http://schemas.microsoft.com/office/drawing/2014/main" id="{732083FD-34CD-421B-AD3B-CAC6CC7FD428}"/>
              </a:ext>
            </a:extLst>
          </p:cNvPr>
          <p:cNvSpPr txBox="1"/>
          <p:nvPr userDrawn="1"/>
        </p:nvSpPr>
        <p:spPr>
          <a:xfrm>
            <a:off x="8362950" y="6089748"/>
            <a:ext cx="4610100" cy="307777"/>
          </a:xfrm>
          <a:prstGeom prst="rect">
            <a:avLst/>
          </a:prstGeom>
          <a:no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Empowering People, Launching Lives</a:t>
            </a:r>
          </a:p>
        </p:txBody>
      </p:sp>
      <p:sp>
        <p:nvSpPr>
          <p:cNvPr id="6" name="Text Placeholder 5">
            <a:extLst>
              <a:ext uri="{FF2B5EF4-FFF2-40B4-BE49-F238E27FC236}">
                <a16:creationId xmlns:a16="http://schemas.microsoft.com/office/drawing/2014/main" id="{4EF88DFC-B9D7-49C4-B615-213C5326C833}"/>
              </a:ext>
            </a:extLst>
          </p:cNvPr>
          <p:cNvSpPr>
            <a:spLocks noGrp="1"/>
          </p:cNvSpPr>
          <p:nvPr>
            <p:ph type="body" sz="quarter" idx="11"/>
          </p:nvPr>
        </p:nvSpPr>
        <p:spPr>
          <a:xfrm>
            <a:off x="838200" y="2615382"/>
            <a:ext cx="3281516" cy="3561582"/>
          </a:xfrm>
        </p:spPr>
        <p:txBody>
          <a:bodyPr>
            <a:normAutofit/>
          </a:bodyPr>
          <a:lstStyle>
            <a:lvl1pPr>
              <a:buClr>
                <a:schemeClr val="bg2"/>
              </a:buClr>
              <a:defRPr sz="2400">
                <a:solidFill>
                  <a:schemeClr val="tx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5">
            <a:extLst>
              <a:ext uri="{FF2B5EF4-FFF2-40B4-BE49-F238E27FC236}">
                <a16:creationId xmlns:a16="http://schemas.microsoft.com/office/drawing/2014/main" id="{869D447E-1CA6-4100-A16B-8741E0761763}"/>
              </a:ext>
            </a:extLst>
          </p:cNvPr>
          <p:cNvSpPr>
            <a:spLocks noGrp="1"/>
          </p:cNvSpPr>
          <p:nvPr>
            <p:ph type="body" sz="quarter" idx="12"/>
          </p:nvPr>
        </p:nvSpPr>
        <p:spPr>
          <a:xfrm>
            <a:off x="4455242" y="2615381"/>
            <a:ext cx="3281516" cy="3561581"/>
          </a:xfrm>
        </p:spPr>
        <p:txBody>
          <a:bodyPr>
            <a:normAutofit/>
          </a:bodyPr>
          <a:lstStyle>
            <a:lvl1pPr>
              <a:buClr>
                <a:schemeClr val="bg2"/>
              </a:buClr>
              <a:defRPr sz="2400">
                <a:solidFill>
                  <a:schemeClr val="tx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35C6E7FE-6DC2-4F9F-918C-4F29C1FF91EA}"/>
              </a:ext>
            </a:extLst>
          </p:cNvPr>
          <p:cNvSpPr>
            <a:spLocks noGrp="1"/>
          </p:cNvSpPr>
          <p:nvPr>
            <p:ph type="body" sz="quarter" idx="13"/>
          </p:nvPr>
        </p:nvSpPr>
        <p:spPr>
          <a:xfrm>
            <a:off x="8047704" y="2615381"/>
            <a:ext cx="3281516" cy="3561581"/>
          </a:xfrm>
        </p:spPr>
        <p:txBody>
          <a:bodyPr>
            <a:normAutofit/>
          </a:bodyPr>
          <a:lstStyle>
            <a:lvl1pPr>
              <a:buClr>
                <a:schemeClr val="bg2"/>
              </a:buClr>
              <a:defRPr sz="2400">
                <a:solidFill>
                  <a:schemeClr val="tx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5">
            <a:extLst>
              <a:ext uri="{FF2B5EF4-FFF2-40B4-BE49-F238E27FC236}">
                <a16:creationId xmlns:a16="http://schemas.microsoft.com/office/drawing/2014/main" id="{692085AA-9E57-4788-B852-5B85FD95A3EA}"/>
              </a:ext>
            </a:extLst>
          </p:cNvPr>
          <p:cNvSpPr>
            <a:spLocks noGrp="1"/>
          </p:cNvSpPr>
          <p:nvPr>
            <p:ph type="body" sz="quarter" idx="14" hasCustomPrompt="1"/>
          </p:nvPr>
        </p:nvSpPr>
        <p:spPr>
          <a:xfrm>
            <a:off x="833284" y="1558414"/>
            <a:ext cx="3281516" cy="879986"/>
          </a:xfrm>
          <a:solidFill>
            <a:schemeClr val="tx2"/>
          </a:solidFill>
        </p:spPr>
        <p:txBody>
          <a:bodyPr anchor="ctr">
            <a:normAutofit/>
          </a:bodyPr>
          <a:lstStyle>
            <a:lvl1pPr marL="0" indent="0" algn="ctr">
              <a:buClr>
                <a:schemeClr val="bg2"/>
              </a:buClr>
              <a:buNone/>
              <a:defRPr sz="2400" b="1">
                <a:solidFill>
                  <a:schemeClr val="bg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Heading</a:t>
            </a:r>
          </a:p>
        </p:txBody>
      </p:sp>
      <p:sp>
        <p:nvSpPr>
          <p:cNvPr id="12" name="Text Placeholder 5">
            <a:extLst>
              <a:ext uri="{FF2B5EF4-FFF2-40B4-BE49-F238E27FC236}">
                <a16:creationId xmlns:a16="http://schemas.microsoft.com/office/drawing/2014/main" id="{A0599EA7-5011-4556-9C11-5EFDCE96CDC7}"/>
              </a:ext>
            </a:extLst>
          </p:cNvPr>
          <p:cNvSpPr>
            <a:spLocks noGrp="1"/>
          </p:cNvSpPr>
          <p:nvPr>
            <p:ph type="body" sz="quarter" idx="15" hasCustomPrompt="1"/>
          </p:nvPr>
        </p:nvSpPr>
        <p:spPr>
          <a:xfrm>
            <a:off x="4455242" y="1555956"/>
            <a:ext cx="3281516" cy="879986"/>
          </a:xfrm>
          <a:solidFill>
            <a:schemeClr val="accent3"/>
          </a:solidFill>
        </p:spPr>
        <p:txBody>
          <a:bodyPr anchor="ctr">
            <a:normAutofit/>
          </a:bodyPr>
          <a:lstStyle>
            <a:lvl1pPr marL="0" indent="0" algn="ctr">
              <a:buClr>
                <a:schemeClr val="bg2"/>
              </a:buClr>
              <a:buNone/>
              <a:defRPr sz="2400" b="1">
                <a:solidFill>
                  <a:schemeClr val="bg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Heading</a:t>
            </a:r>
          </a:p>
        </p:txBody>
      </p:sp>
      <p:sp>
        <p:nvSpPr>
          <p:cNvPr id="13" name="Text Placeholder 5">
            <a:extLst>
              <a:ext uri="{FF2B5EF4-FFF2-40B4-BE49-F238E27FC236}">
                <a16:creationId xmlns:a16="http://schemas.microsoft.com/office/drawing/2014/main" id="{8C97E733-8A51-4FC6-9522-2112A58BBA6D}"/>
              </a:ext>
            </a:extLst>
          </p:cNvPr>
          <p:cNvSpPr>
            <a:spLocks noGrp="1"/>
          </p:cNvSpPr>
          <p:nvPr>
            <p:ph type="body" sz="quarter" idx="16" hasCustomPrompt="1"/>
          </p:nvPr>
        </p:nvSpPr>
        <p:spPr>
          <a:xfrm>
            <a:off x="8047704" y="1555956"/>
            <a:ext cx="3281516" cy="879986"/>
          </a:xfrm>
          <a:solidFill>
            <a:schemeClr val="bg2"/>
          </a:solidFill>
        </p:spPr>
        <p:txBody>
          <a:bodyPr anchor="ctr">
            <a:normAutofit/>
          </a:bodyPr>
          <a:lstStyle>
            <a:lvl1pPr marL="0" indent="0" algn="ctr">
              <a:buClr>
                <a:schemeClr val="bg2"/>
              </a:buClr>
              <a:buNone/>
              <a:defRPr sz="2400" b="1">
                <a:solidFill>
                  <a:schemeClr val="bg1"/>
                </a:solidFill>
                <a:latin typeface="Arial" panose="020B0604020202020204" pitchFamily="34" charset="0"/>
                <a:cs typeface="Arial" panose="020B0604020202020204" pitchFamily="34" charset="0"/>
              </a:defRPr>
            </a:lvl1pPr>
            <a:lvl2pPr>
              <a:buClr>
                <a:schemeClr val="bg2"/>
              </a:buClr>
              <a:defRPr>
                <a:solidFill>
                  <a:schemeClr val="tx1"/>
                </a:solidFill>
                <a:latin typeface="Arial" panose="020B0604020202020204" pitchFamily="34" charset="0"/>
                <a:cs typeface="Arial" panose="020B0604020202020204" pitchFamily="34" charset="0"/>
              </a:defRPr>
            </a:lvl2pPr>
            <a:lvl3pPr>
              <a:buClr>
                <a:schemeClr val="bg2"/>
              </a:buClr>
              <a:defRPr>
                <a:solidFill>
                  <a:schemeClr val="tx1"/>
                </a:solidFill>
                <a:latin typeface="Arial" panose="020B0604020202020204" pitchFamily="34" charset="0"/>
                <a:cs typeface="Arial" panose="020B0604020202020204" pitchFamily="34" charset="0"/>
              </a:defRPr>
            </a:lvl3pPr>
            <a:lvl4pPr>
              <a:buClr>
                <a:schemeClr val="bg2"/>
              </a:buClr>
              <a:defRPr>
                <a:solidFill>
                  <a:schemeClr val="tx1"/>
                </a:solidFill>
                <a:latin typeface="Arial" panose="020B0604020202020204" pitchFamily="34" charset="0"/>
                <a:cs typeface="Arial" panose="020B0604020202020204" pitchFamily="34" charset="0"/>
              </a:defRPr>
            </a:lvl4pPr>
            <a:lvl5pPr>
              <a:buClr>
                <a:schemeClr val="bg2"/>
              </a:buClr>
              <a:defRPr>
                <a:solidFill>
                  <a:schemeClr val="tx1"/>
                </a:solidFill>
                <a:latin typeface="Arial" panose="020B0604020202020204" pitchFamily="34" charset="0"/>
                <a:cs typeface="Arial" panose="020B0604020202020204" pitchFamily="34" charset="0"/>
              </a:defRPr>
            </a:lvl5pPr>
          </a:lstStyle>
          <a:p>
            <a:pPr lvl="0"/>
            <a:r>
              <a:rPr lang="en-US"/>
              <a:t>Heading</a:t>
            </a:r>
          </a:p>
        </p:txBody>
      </p:sp>
    </p:spTree>
    <p:extLst>
      <p:ext uri="{BB962C8B-B14F-4D97-AF65-F5344CB8AC3E}">
        <p14:creationId xmlns:p14="http://schemas.microsoft.com/office/powerpoint/2010/main" val="418118654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203"/>
                </a:solidFill>
              </a:defRPr>
            </a:lvl1pPr>
          </a:lstStyle>
          <a:p>
            <a:r>
              <a:rPr lang="en-US"/>
              <a:t>Click to edit Master title style</a:t>
            </a:r>
            <a:endParaRPr lang="en-GB"/>
          </a:p>
        </p:txBody>
      </p:sp>
      <p:sp>
        <p:nvSpPr>
          <p:cNvPr id="7" name="Text Placeholder 6"/>
          <p:cNvSpPr>
            <a:spLocks noGrp="1"/>
          </p:cNvSpPr>
          <p:nvPr>
            <p:ph type="body" sz="quarter" idx="11" hasCustomPrompt="1"/>
          </p:nvPr>
        </p:nvSpPr>
        <p:spPr>
          <a:xfrm>
            <a:off x="623392" y="2276202"/>
            <a:ext cx="10945216" cy="4177134"/>
          </a:xfrm>
        </p:spPr>
        <p:txBody>
          <a:bodyPr/>
          <a:lstStyle>
            <a:lvl1pPr marL="342000">
              <a:buClr>
                <a:srgbClr val="EE7203"/>
              </a:buClr>
              <a:buFont typeface="Arial" panose="020B0604020202020204" pitchFamily="34" charset="0"/>
              <a:buChar char="•"/>
              <a:defRPr sz="2400">
                <a:solidFill>
                  <a:srgbClr val="646363"/>
                </a:solidFill>
              </a:defRPr>
            </a:lvl1pPr>
            <a:lvl2pPr marL="0" indent="-342900">
              <a:buFont typeface="Arial" panose="020B0604020202020204" pitchFamily="34" charset="0"/>
              <a:buChar char="•"/>
              <a:defRPr baseline="0">
                <a:solidFill>
                  <a:schemeClr val="accent3"/>
                </a:solidFill>
              </a:defRPr>
            </a:lvl2pPr>
            <a:lvl3pPr marL="720000">
              <a:buClr>
                <a:srgbClr val="EE7203"/>
              </a:buClr>
              <a:defRPr sz="2000" baseline="0">
                <a:solidFill>
                  <a:srgbClr val="646363"/>
                </a:solidFill>
              </a:defRPr>
            </a:lvl3pPr>
            <a:lvl4pPr marL="1080000">
              <a:buClr>
                <a:srgbClr val="EE7203"/>
              </a:buClr>
              <a:defRPr sz="2000" baseline="0">
                <a:solidFill>
                  <a:srgbClr val="646363"/>
                </a:solidFill>
              </a:defRPr>
            </a:lvl4pPr>
            <a:lvl5pPr marL="1440000">
              <a:buClr>
                <a:srgbClr val="EE7203"/>
              </a:buClr>
              <a:defRPr sz="2000" baseline="0">
                <a:solidFill>
                  <a:srgbClr val="646363"/>
                </a:solidFill>
              </a:defRPr>
            </a:lvl5pPr>
          </a:lstStyle>
          <a:p>
            <a:pPr lvl="0"/>
            <a:r>
              <a:rPr lang="en-US"/>
              <a:t>Main text</a:t>
            </a:r>
          </a:p>
          <a:p>
            <a:pPr lvl="2"/>
            <a:r>
              <a:rPr lang="en-US"/>
              <a:t>Second level</a:t>
            </a:r>
          </a:p>
          <a:p>
            <a:pPr lvl="3"/>
            <a:r>
              <a:rPr lang="en-US"/>
              <a:t>Third level </a:t>
            </a:r>
          </a:p>
          <a:p>
            <a:pPr lvl="4"/>
            <a:r>
              <a:rPr lang="en-US"/>
              <a:t>Fourth level</a:t>
            </a:r>
          </a:p>
        </p:txBody>
      </p:sp>
      <p:sp>
        <p:nvSpPr>
          <p:cNvPr id="4" name="Text Placeholder 6"/>
          <p:cNvSpPr>
            <a:spLocks noGrp="1"/>
          </p:cNvSpPr>
          <p:nvPr>
            <p:ph type="body" sz="quarter" idx="12" hasCustomPrompt="1"/>
          </p:nvPr>
        </p:nvSpPr>
        <p:spPr>
          <a:xfrm>
            <a:off x="609600" y="1628801"/>
            <a:ext cx="10972800" cy="469057"/>
          </a:xfrm>
        </p:spPr>
        <p:txBody>
          <a:bodyPr/>
          <a:lstStyle>
            <a:lvl1pPr marL="0">
              <a:defRPr sz="2400">
                <a:solidFill>
                  <a:srgbClr val="0084B7"/>
                </a:solidFill>
              </a:defRPr>
            </a:lvl1pPr>
            <a:lvl2pPr marL="0" indent="-342900">
              <a:buFont typeface="Arial" panose="020B0604020202020204" pitchFamily="34" charset="0"/>
              <a:buChar char="•"/>
              <a:defRPr baseline="0">
                <a:solidFill>
                  <a:schemeClr val="accent3"/>
                </a:solidFill>
              </a:defRPr>
            </a:lvl2pPr>
            <a:lvl3pPr marL="720000">
              <a:defRPr sz="2000" baseline="0">
                <a:solidFill>
                  <a:schemeClr val="accent3"/>
                </a:solidFill>
              </a:defRPr>
            </a:lvl3pPr>
            <a:lvl4pPr marL="1080000">
              <a:defRPr sz="2000" baseline="0">
                <a:solidFill>
                  <a:schemeClr val="accent3"/>
                </a:solidFill>
              </a:defRPr>
            </a:lvl4pPr>
            <a:lvl5pPr marL="1440000">
              <a:defRPr sz="2000" baseline="0">
                <a:solidFill>
                  <a:schemeClr val="accent3"/>
                </a:solidFill>
              </a:defRPr>
            </a:lvl5pPr>
          </a:lstStyle>
          <a:p>
            <a:pPr lvl="0"/>
            <a:r>
              <a:rPr lang="en-US"/>
              <a:t>Click to add subtitle</a:t>
            </a:r>
          </a:p>
        </p:txBody>
      </p:sp>
    </p:spTree>
    <p:extLst>
      <p:ext uri="{BB962C8B-B14F-4D97-AF65-F5344CB8AC3E}">
        <p14:creationId xmlns:p14="http://schemas.microsoft.com/office/powerpoint/2010/main" val="355598367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64D81-1067-4CD0-A2CC-923B053BE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C017CE-EA56-4F9B-88A9-E409692EC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3F8BF-CCC4-40F3-841D-7C8DA6A65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82E29-36E3-4978-9B0F-AB13F9EE8BF4}" type="datetimeFigureOut">
              <a:rPr lang="en-GB" smtClean="0"/>
              <a:t>19/03/2024</a:t>
            </a:fld>
            <a:endParaRPr lang="en-GB"/>
          </a:p>
        </p:txBody>
      </p:sp>
      <p:sp>
        <p:nvSpPr>
          <p:cNvPr id="5" name="Footer Placeholder 4">
            <a:extLst>
              <a:ext uri="{FF2B5EF4-FFF2-40B4-BE49-F238E27FC236}">
                <a16:creationId xmlns:a16="http://schemas.microsoft.com/office/drawing/2014/main" id="{975CC3DE-24DF-427A-B2C1-083C97EDC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Premature mortality in autism spectrum disorder</a:t>
            </a:r>
          </a:p>
        </p:txBody>
      </p:sp>
      <p:sp>
        <p:nvSpPr>
          <p:cNvPr id="6" name="Slide Number Placeholder 5">
            <a:extLst>
              <a:ext uri="{FF2B5EF4-FFF2-40B4-BE49-F238E27FC236}">
                <a16:creationId xmlns:a16="http://schemas.microsoft.com/office/drawing/2014/main" id="{067D1F3A-2144-4A45-9782-A9FF3C791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6637E-7FFD-41F4-BB59-F14BE7710788}"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365456B8-0F1F-410F-AF03-90CE9B8DC3B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15200" y="32400"/>
            <a:ext cx="2689635" cy="853200"/>
          </a:xfrm>
          <a:prstGeom prst="rect">
            <a:avLst/>
          </a:prstGeom>
        </p:spPr>
      </p:pic>
    </p:spTree>
    <p:extLst>
      <p:ext uri="{BB962C8B-B14F-4D97-AF65-F5344CB8AC3E}">
        <p14:creationId xmlns:p14="http://schemas.microsoft.com/office/powerpoint/2010/main" val="144709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repository.uel.ac.uk/download/a284dcbe53c0daa206f2d04a29d72d7af9d2d7ec69f31b152df2f23aedd75162/895956/Educational%20Psychology%20Research%20and%20Practice%202022%208%201%20Dark.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hyperlink" Target="https://www.cambridge.org/core/journals/the-british-journal-of-psychiatry/article/premature-mortality-in-autism-spectrum-disorder/4C9260DB64DFC29AF945D32D1C15E8F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C0BC-A6A7-4809-9808-01EEDE826D25}"/>
              </a:ext>
            </a:extLst>
          </p:cNvPr>
          <p:cNvSpPr>
            <a:spLocks noGrp="1"/>
          </p:cNvSpPr>
          <p:nvPr>
            <p:ph type="ctrTitle"/>
          </p:nvPr>
        </p:nvSpPr>
        <p:spPr>
          <a:xfrm>
            <a:off x="1304793" y="1538748"/>
            <a:ext cx="9144000" cy="2801247"/>
          </a:xfrm>
        </p:spPr>
        <p:txBody>
          <a:bodyPr>
            <a:normAutofit/>
          </a:bodyPr>
          <a:lstStyle/>
          <a:p>
            <a:r>
              <a:rPr lang="en-GB" sz="4800">
                <a:solidFill>
                  <a:srgbClr val="ED7102"/>
                </a:solidFill>
                <a:latin typeface="Arial"/>
                <a:cs typeface="Arial"/>
              </a:rPr>
              <a:t>Understanding Autism in Women and Girls</a:t>
            </a:r>
            <a:br>
              <a:rPr lang="en-GB" sz="4800">
                <a:solidFill>
                  <a:srgbClr val="ED7102"/>
                </a:solidFill>
                <a:latin typeface="Arial"/>
                <a:cs typeface="Arial"/>
              </a:rPr>
            </a:br>
            <a:br>
              <a:rPr lang="en-GB" sz="4800"/>
            </a:br>
            <a:r>
              <a:rPr lang="en-GB" sz="3100" b="0">
                <a:solidFill>
                  <a:schemeClr val="tx1"/>
                </a:solidFill>
                <a:latin typeface="Arial"/>
                <a:cs typeface="Arial"/>
              </a:rPr>
              <a:t>Cynthia Caria, Outreach &amp; Training Consultant </a:t>
            </a:r>
            <a:endParaRPr lang="en-GB" sz="3100">
              <a:solidFill>
                <a:schemeClr val="tx1"/>
              </a:solidFill>
            </a:endParaRPr>
          </a:p>
        </p:txBody>
      </p:sp>
    </p:spTree>
    <p:extLst>
      <p:ext uri="{BB962C8B-B14F-4D97-AF65-F5344CB8AC3E}">
        <p14:creationId xmlns:p14="http://schemas.microsoft.com/office/powerpoint/2010/main" val="157097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9DD38-FA2B-54E7-2EAD-0B4D87B79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D1FFA-3FA8-37DA-A101-04616015DD4C}"/>
              </a:ext>
            </a:extLst>
          </p:cNvPr>
          <p:cNvSpPr>
            <a:spLocks noGrp="1"/>
          </p:cNvSpPr>
          <p:nvPr>
            <p:ph type="title"/>
          </p:nvPr>
        </p:nvSpPr>
        <p:spPr/>
        <p:txBody>
          <a:bodyPr>
            <a:normAutofit fontScale="90000"/>
          </a:bodyPr>
          <a:lstStyle/>
          <a:p>
            <a:r>
              <a:rPr lang="en-GB">
                <a:cs typeface="Arial"/>
              </a:rPr>
              <a:t>Camouflaging and Masking</a:t>
            </a:r>
            <a:endParaRPr lang="en-GB"/>
          </a:p>
        </p:txBody>
      </p:sp>
      <p:sp>
        <p:nvSpPr>
          <p:cNvPr id="3" name="Content Placeholder 2">
            <a:extLst>
              <a:ext uri="{FF2B5EF4-FFF2-40B4-BE49-F238E27FC236}">
                <a16:creationId xmlns:a16="http://schemas.microsoft.com/office/drawing/2014/main" id="{2D1808E1-233A-4BBE-B074-789B93911112}"/>
              </a:ext>
            </a:extLst>
          </p:cNvPr>
          <p:cNvSpPr>
            <a:spLocks noGrp="1"/>
          </p:cNvSpPr>
          <p:nvPr>
            <p:ph idx="1"/>
          </p:nvPr>
        </p:nvSpPr>
        <p:spPr>
          <a:xfrm>
            <a:off x="838200" y="1671484"/>
            <a:ext cx="10515600" cy="4656164"/>
          </a:xfrm>
        </p:spPr>
        <p:txBody>
          <a:bodyPr vert="horz" lIns="91440" tIns="45720" rIns="91440" bIns="45720" rtlCol="0" anchor="t">
            <a:noAutofit/>
          </a:bodyPr>
          <a:lstStyle/>
          <a:p>
            <a:pPr>
              <a:lnSpc>
                <a:spcPct val="107000"/>
              </a:lnSpc>
            </a:pPr>
            <a:r>
              <a:rPr lang="en-GB" b="1">
                <a:latin typeface="Arial"/>
                <a:cs typeface="Arial"/>
              </a:rPr>
              <a:t>Camouflaging </a:t>
            </a:r>
            <a:r>
              <a:rPr lang="en-GB">
                <a:latin typeface="Arial"/>
                <a:cs typeface="Arial"/>
              </a:rPr>
              <a:t>involves copying others, preparing a script for social interactions and rehearsing these prior to the social interaction, being highly observant of other.</a:t>
            </a:r>
          </a:p>
          <a:p>
            <a:pPr>
              <a:lnSpc>
                <a:spcPct val="107000"/>
              </a:lnSpc>
            </a:pPr>
            <a:r>
              <a:rPr lang="en-GB">
                <a:latin typeface="Arial"/>
                <a:cs typeface="Arial"/>
              </a:rPr>
              <a:t>For example: if others laugh, laughing too, even if they have not understood the context or the joke.</a:t>
            </a:r>
            <a:endParaRPr lang="en-GB">
              <a:cs typeface="Arial"/>
            </a:endParaRPr>
          </a:p>
          <a:p>
            <a:pPr>
              <a:lnSpc>
                <a:spcPct val="100000"/>
              </a:lnSpc>
            </a:pPr>
            <a:r>
              <a:rPr lang="en-GB">
                <a:latin typeface="Arial"/>
                <a:cs typeface="Arial"/>
              </a:rPr>
              <a:t>This is thought to be particularly evident in a school environment but can occur in all aspects of life.</a:t>
            </a:r>
          </a:p>
          <a:p>
            <a:pPr>
              <a:lnSpc>
                <a:spcPct val="100000"/>
              </a:lnSpc>
            </a:pPr>
            <a:endParaRPr lang="en-GB" sz="2800">
              <a:cs typeface="Arial"/>
            </a:endParaRPr>
          </a:p>
          <a:p>
            <a:pPr>
              <a:lnSpc>
                <a:spcPct val="100000"/>
              </a:lnSpc>
            </a:pPr>
            <a:endParaRPr lang="en-GB">
              <a:latin typeface="Arial" panose="020B0604020202020204" pitchFamily="34" charset="0"/>
              <a:ea typeface="Arial" panose="020B0604020202020204" pitchFamily="34" charset="0"/>
              <a:cs typeface="Times New Roman" panose="02020603050405020304" pitchFamily="18" charset="0"/>
            </a:endParaRPr>
          </a:p>
          <a:p>
            <a:pPr>
              <a:lnSpc>
                <a:spcPct val="100000"/>
              </a:lnSpc>
            </a:pPr>
            <a:endParaRPr lang="en-GB"/>
          </a:p>
          <a:p>
            <a:endParaRPr lang="en-GB">
              <a:cs typeface="Arial"/>
            </a:endParaRPr>
          </a:p>
        </p:txBody>
      </p:sp>
    </p:spTree>
    <p:extLst>
      <p:ext uri="{BB962C8B-B14F-4D97-AF65-F5344CB8AC3E}">
        <p14:creationId xmlns:p14="http://schemas.microsoft.com/office/powerpoint/2010/main" val="64066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A7CBEBB-4C9B-F6BE-00DC-A2BC11EFECFB}"/>
              </a:ext>
            </a:extLst>
          </p:cNvPr>
          <p:cNvSpPr/>
          <p:nvPr/>
        </p:nvSpPr>
        <p:spPr>
          <a:xfrm>
            <a:off x="3374315" y="1702398"/>
            <a:ext cx="5443370" cy="3453204"/>
          </a:xfrm>
          <a:prstGeom prst="roundRect">
            <a:avLst/>
          </a:prstGeom>
          <a:solidFill>
            <a:srgbClr val="008576"/>
          </a:solidFill>
          <a:ln>
            <a:solidFill>
              <a:srgbClr val="008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1232B65-3F4A-4CB1-5657-B3C1E0130AFF}"/>
              </a:ext>
            </a:extLst>
          </p:cNvPr>
          <p:cNvSpPr txBox="1"/>
          <p:nvPr/>
        </p:nvSpPr>
        <p:spPr>
          <a:xfrm>
            <a:off x="3951987" y="1997839"/>
            <a:ext cx="428802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solidFill>
                  <a:schemeClr val="bg1"/>
                </a:solidFill>
                <a:latin typeface="Arial" panose="020B0604020202020204" pitchFamily="34" charset="0"/>
                <a:cs typeface="Arial" panose="020B0604020202020204" pitchFamily="34" charset="0"/>
              </a:rPr>
              <a:t>It is thought that 94% of autistic adults have masked at some point in their lives</a:t>
            </a:r>
          </a:p>
        </p:txBody>
      </p:sp>
      <p:sp>
        <p:nvSpPr>
          <p:cNvPr id="7" name="TextBox 6">
            <a:extLst>
              <a:ext uri="{FF2B5EF4-FFF2-40B4-BE49-F238E27FC236}">
                <a16:creationId xmlns:a16="http://schemas.microsoft.com/office/drawing/2014/main" id="{0697325A-79DF-AC00-7AFF-D74447518C8B}"/>
              </a:ext>
            </a:extLst>
          </p:cNvPr>
          <p:cNvSpPr txBox="1"/>
          <p:nvPr/>
        </p:nvSpPr>
        <p:spPr>
          <a:xfrm>
            <a:off x="246787" y="6221361"/>
            <a:ext cx="721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panose="020B0604020202020204" pitchFamily="34" charset="0"/>
                <a:cs typeface="Arial" panose="020B0604020202020204" pitchFamily="34" charset="0"/>
              </a:rPr>
              <a:t>Sedgewick et al (2022)</a:t>
            </a:r>
          </a:p>
        </p:txBody>
      </p:sp>
    </p:spTree>
    <p:extLst>
      <p:ext uri="{BB962C8B-B14F-4D97-AF65-F5344CB8AC3E}">
        <p14:creationId xmlns:p14="http://schemas.microsoft.com/office/powerpoint/2010/main" val="55523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2B49-84EF-CEB7-1C6E-49C598DF0E98}"/>
              </a:ext>
            </a:extLst>
          </p:cNvPr>
          <p:cNvSpPr>
            <a:spLocks noGrp="1"/>
          </p:cNvSpPr>
          <p:nvPr>
            <p:ph type="title"/>
          </p:nvPr>
        </p:nvSpPr>
        <p:spPr/>
        <p:txBody>
          <a:bodyPr>
            <a:normAutofit fontScale="90000"/>
          </a:bodyPr>
          <a:lstStyle/>
          <a:p>
            <a:r>
              <a:rPr lang="en-GB">
                <a:latin typeface="Arial"/>
                <a:cs typeface="Arial"/>
              </a:rPr>
              <a:t>Why might autistic people mask?</a:t>
            </a:r>
            <a:endParaRPr lang="en-GB"/>
          </a:p>
        </p:txBody>
      </p:sp>
      <p:sp>
        <p:nvSpPr>
          <p:cNvPr id="3" name="Content Placeholder 2">
            <a:extLst>
              <a:ext uri="{FF2B5EF4-FFF2-40B4-BE49-F238E27FC236}">
                <a16:creationId xmlns:a16="http://schemas.microsoft.com/office/drawing/2014/main" id="{E98797A3-F376-18E8-70E8-9A3021F622F1}"/>
              </a:ext>
            </a:extLst>
          </p:cNvPr>
          <p:cNvSpPr>
            <a:spLocks noGrp="1"/>
          </p:cNvSpPr>
          <p:nvPr>
            <p:ph idx="1"/>
          </p:nvPr>
        </p:nvSpPr>
        <p:spPr>
          <a:xfrm>
            <a:off x="838200" y="1600200"/>
            <a:ext cx="10515600" cy="4576763"/>
          </a:xfrm>
        </p:spPr>
        <p:txBody>
          <a:bodyPr vert="horz" lIns="91440" tIns="45720" rIns="91440" bIns="45720" rtlCol="0" anchor="t">
            <a:normAutofit/>
          </a:bodyPr>
          <a:lstStyle/>
          <a:p>
            <a:pPr marL="342900" indent="-342900"/>
            <a:r>
              <a:rPr lang="en-GB">
                <a:latin typeface="Arial"/>
                <a:cs typeface="Arial"/>
              </a:rPr>
              <a:t>Coping strategies can be short lived and strategies that used to work may not work any more.</a:t>
            </a:r>
            <a:endParaRPr lang="en-GB"/>
          </a:p>
          <a:p>
            <a:pPr marL="342900" indent="-342900"/>
            <a:r>
              <a:rPr lang="en-GB">
                <a:latin typeface="Arial"/>
                <a:cs typeface="Arial"/>
              </a:rPr>
              <a:t>To fit in.</a:t>
            </a:r>
          </a:p>
          <a:p>
            <a:pPr marL="342900" indent="-342900"/>
            <a:r>
              <a:rPr lang="en-GB">
                <a:latin typeface="Arial"/>
                <a:cs typeface="Arial"/>
              </a:rPr>
              <a:t>Can be done subconsciously.</a:t>
            </a:r>
            <a:endParaRPr lang="en-GB"/>
          </a:p>
          <a:p>
            <a:pPr marL="342900" indent="-342900"/>
            <a:r>
              <a:rPr lang="en-GB">
                <a:latin typeface="Arial"/>
                <a:cs typeface="Arial"/>
              </a:rPr>
              <a:t>May have done it for many years so don’t know how to ‘unmask’.</a:t>
            </a:r>
            <a:endParaRPr lang="en-GB"/>
          </a:p>
          <a:p>
            <a:pPr marL="342900" indent="-342900"/>
            <a:r>
              <a:rPr lang="en-GB">
                <a:latin typeface="Arial"/>
                <a:cs typeface="Arial"/>
              </a:rPr>
              <a:t>As a perceived means to achieve/progress in school or work.</a:t>
            </a:r>
            <a:endParaRPr lang="en-GB"/>
          </a:p>
          <a:p>
            <a:pPr marL="342900" indent="-342900"/>
            <a:r>
              <a:rPr lang="en-GB">
                <a:latin typeface="Arial"/>
                <a:cs typeface="Arial"/>
              </a:rPr>
              <a:t>Seen as doing things that are 'socially acceptable’.</a:t>
            </a:r>
            <a:endParaRPr lang="en-GB"/>
          </a:p>
          <a:p>
            <a:pPr marL="342900" indent="-342900"/>
            <a:r>
              <a:rPr lang="en-GB">
                <a:latin typeface="Arial"/>
                <a:cs typeface="Arial"/>
              </a:rPr>
              <a:t>To avoid judgement.</a:t>
            </a:r>
          </a:p>
          <a:p>
            <a:pPr marL="342900" indent="-342900"/>
            <a:r>
              <a:rPr lang="en-GB">
                <a:latin typeface="Arial"/>
                <a:cs typeface="Arial"/>
              </a:rPr>
              <a:t>Fear of seeming ‘different’/ ‘abnormal’.</a:t>
            </a:r>
          </a:p>
          <a:p>
            <a:endParaRPr lang="en-GB"/>
          </a:p>
        </p:txBody>
      </p:sp>
    </p:spTree>
    <p:extLst>
      <p:ext uri="{BB962C8B-B14F-4D97-AF65-F5344CB8AC3E}">
        <p14:creationId xmlns:p14="http://schemas.microsoft.com/office/powerpoint/2010/main" val="187886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3925-DF41-245A-D714-E8EDD5935B8A}"/>
            </a:ext>
          </a:extLst>
        </p:cNvPr>
        <p:cNvGrpSpPr/>
        <p:nvPr/>
      </p:nvGrpSpPr>
      <p:grpSpPr>
        <a:xfrm>
          <a:off x="0" y="0"/>
          <a:ext cx="0" cy="0"/>
          <a:chOff x="0" y="0"/>
          <a:chExt cx="0" cy="0"/>
        </a:xfrm>
      </p:grpSpPr>
      <p:graphicFrame>
        <p:nvGraphicFramePr>
          <p:cNvPr id="26" name="Diagram 25">
            <a:extLst>
              <a:ext uri="{FF2B5EF4-FFF2-40B4-BE49-F238E27FC236}">
                <a16:creationId xmlns:a16="http://schemas.microsoft.com/office/drawing/2014/main" id="{E57513A6-E261-2046-3D5B-9F3EFE903563}"/>
              </a:ext>
            </a:extLst>
          </p:cNvPr>
          <p:cNvGraphicFramePr/>
          <p:nvPr>
            <p:extLst>
              <p:ext uri="{D42A27DB-BD31-4B8C-83A1-F6EECF244321}">
                <p14:modId xmlns:p14="http://schemas.microsoft.com/office/powerpoint/2010/main" val="2074796307"/>
              </p:ext>
            </p:extLst>
          </p:nvPr>
        </p:nvGraphicFramePr>
        <p:xfrm>
          <a:off x="371856" y="1736005"/>
          <a:ext cx="11448288" cy="338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C850-9C18-C88C-F163-FC921F124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B3CE8-4E5E-FE74-E8EB-9D0FD7393DBE}"/>
              </a:ext>
            </a:extLst>
          </p:cNvPr>
          <p:cNvSpPr>
            <a:spLocks noGrp="1"/>
          </p:cNvSpPr>
          <p:nvPr>
            <p:ph type="title"/>
          </p:nvPr>
        </p:nvSpPr>
        <p:spPr>
          <a:xfrm>
            <a:off x="838200" y="700647"/>
            <a:ext cx="10515600" cy="511278"/>
          </a:xfrm>
        </p:spPr>
        <p:txBody>
          <a:bodyPr>
            <a:normAutofit fontScale="90000"/>
          </a:bodyPr>
          <a:lstStyle/>
          <a:p>
            <a:pPr algn="ctr"/>
            <a:r>
              <a:rPr lang="en-GB">
                <a:latin typeface="Arial"/>
                <a:cs typeface="Arial"/>
              </a:rPr>
              <a:t>How might masking impact on mental health?</a:t>
            </a:r>
            <a:endParaRPr lang="en-GB"/>
          </a:p>
        </p:txBody>
      </p:sp>
      <p:graphicFrame>
        <p:nvGraphicFramePr>
          <p:cNvPr id="3" name="Table 2">
            <a:extLst>
              <a:ext uri="{FF2B5EF4-FFF2-40B4-BE49-F238E27FC236}">
                <a16:creationId xmlns:a16="http://schemas.microsoft.com/office/drawing/2014/main" id="{BF9EB8E4-123C-7921-5C1E-B0A50EF9296F}"/>
              </a:ext>
            </a:extLst>
          </p:cNvPr>
          <p:cNvGraphicFramePr>
            <a:graphicFrameLocks noGrp="1"/>
          </p:cNvGraphicFramePr>
          <p:nvPr>
            <p:extLst>
              <p:ext uri="{D42A27DB-BD31-4B8C-83A1-F6EECF244321}">
                <p14:modId xmlns:p14="http://schemas.microsoft.com/office/powerpoint/2010/main" val="2089083881"/>
              </p:ext>
            </p:extLst>
          </p:nvPr>
        </p:nvGraphicFramePr>
        <p:xfrm>
          <a:off x="477520" y="1442043"/>
          <a:ext cx="11327385" cy="4861560"/>
        </p:xfrm>
        <a:graphic>
          <a:graphicData uri="http://schemas.openxmlformats.org/drawingml/2006/table">
            <a:tbl>
              <a:tblPr firstRow="1" bandRow="1">
                <a:tableStyleId>{2D5ABB26-0587-4C30-8999-92F81FD0307C}</a:tableStyleId>
              </a:tblPr>
              <a:tblGrid>
                <a:gridCol w="3381248">
                  <a:extLst>
                    <a:ext uri="{9D8B030D-6E8A-4147-A177-3AD203B41FA5}">
                      <a16:colId xmlns:a16="http://schemas.microsoft.com/office/drawing/2014/main" val="569640623"/>
                    </a:ext>
                  </a:extLst>
                </a:gridCol>
                <a:gridCol w="384048">
                  <a:extLst>
                    <a:ext uri="{9D8B030D-6E8A-4147-A177-3AD203B41FA5}">
                      <a16:colId xmlns:a16="http://schemas.microsoft.com/office/drawing/2014/main" val="3757380756"/>
                    </a:ext>
                  </a:extLst>
                </a:gridCol>
                <a:gridCol w="3739896">
                  <a:extLst>
                    <a:ext uri="{9D8B030D-6E8A-4147-A177-3AD203B41FA5}">
                      <a16:colId xmlns:a16="http://schemas.microsoft.com/office/drawing/2014/main" val="1519449639"/>
                    </a:ext>
                  </a:extLst>
                </a:gridCol>
                <a:gridCol w="393192">
                  <a:extLst>
                    <a:ext uri="{9D8B030D-6E8A-4147-A177-3AD203B41FA5}">
                      <a16:colId xmlns:a16="http://schemas.microsoft.com/office/drawing/2014/main" val="2426215752"/>
                    </a:ext>
                  </a:extLst>
                </a:gridCol>
                <a:gridCol w="3429001">
                  <a:extLst>
                    <a:ext uri="{9D8B030D-6E8A-4147-A177-3AD203B41FA5}">
                      <a16:colId xmlns:a16="http://schemas.microsoft.com/office/drawing/2014/main" val="743314274"/>
                    </a:ext>
                  </a:extLst>
                </a:gridCol>
              </a:tblGrid>
              <a:tr h="367181">
                <a:tc>
                  <a:txBody>
                    <a:bodyPr/>
                    <a:lstStyle/>
                    <a:p>
                      <a:pPr algn="ctr"/>
                      <a:r>
                        <a:rPr lang="en-GB" sz="2000" b="1">
                          <a:solidFill>
                            <a:schemeClr val="bg1"/>
                          </a:solidFill>
                          <a:latin typeface="Arial" panose="020B0604020202020204" pitchFamily="34" charset="0"/>
                          <a:cs typeface="Arial" panose="020B0604020202020204" pitchFamily="34" charset="0"/>
                        </a:rPr>
                        <a:t>Burn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GB" sz="20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000" b="1">
                          <a:solidFill>
                            <a:schemeClr val="bg1"/>
                          </a:solidFill>
                          <a:latin typeface="Arial" panose="020B0604020202020204" pitchFamily="34" charset="0"/>
                          <a:cs typeface="Arial" panose="020B0604020202020204" pitchFamily="34" charset="0"/>
                        </a:rPr>
                        <a:t>Social 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GB" sz="20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000" b="1">
                          <a:solidFill>
                            <a:schemeClr val="bg1"/>
                          </a:solidFill>
                          <a:latin typeface="Arial" panose="020B0604020202020204" pitchFamily="34" charset="0"/>
                          <a:cs typeface="Arial" panose="020B0604020202020204" pitchFamily="34" charset="0"/>
                        </a:rPr>
                        <a:t>Identity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91431819"/>
                  </a:ext>
                </a:extLst>
              </a:tr>
              <a:tr h="211835">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4615757"/>
                  </a:ext>
                </a:extLst>
              </a:tr>
              <a:tr h="2570270">
                <a:tc>
                  <a:txBody>
                    <a:bodyPr/>
                    <a:lstStyle/>
                    <a:p>
                      <a:pPr algn="ctr"/>
                      <a:r>
                        <a:rPr lang="en-GB" sz="1600">
                          <a:solidFill>
                            <a:schemeClr val="bg1"/>
                          </a:solidFill>
                          <a:latin typeface="Arial" panose="020B0604020202020204" pitchFamily="34" charset="0"/>
                          <a:cs typeface="Arial" panose="020B0604020202020204" pitchFamily="34" charset="0"/>
                        </a:rPr>
                        <a:t>Mental exhaustion</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Frustration</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Stress</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b="1">
                          <a:solidFill>
                            <a:schemeClr val="bg1"/>
                          </a:solidFill>
                          <a:latin typeface="Arial" panose="020B0604020202020204" pitchFamily="34" charset="0"/>
                          <a:cs typeface="Arial" panose="020B0604020202020204" pitchFamily="34" charset="0"/>
                        </a:rPr>
                        <a:t>Risk of autistic burnout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GB" sz="16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600">
                          <a:solidFill>
                            <a:schemeClr val="bg1"/>
                          </a:solidFill>
                          <a:latin typeface="Arial" panose="020B0604020202020204" pitchFamily="34" charset="0"/>
                          <a:cs typeface="Arial" panose="020B0604020202020204" pitchFamily="34" charset="0"/>
                        </a:rPr>
                        <a:t>Isolation</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Low self-esteem</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Low confidence</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Fear of judgement</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Shame</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b="1">
                          <a:solidFill>
                            <a:schemeClr val="bg1"/>
                          </a:solidFill>
                          <a:latin typeface="Arial" panose="020B0604020202020204" pitchFamily="34" charset="0"/>
                          <a:cs typeface="Arial" panose="020B0604020202020204" pitchFamily="34" charset="0"/>
                        </a:rPr>
                        <a:t>Social anxiety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GB" sz="16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600">
                          <a:solidFill>
                            <a:schemeClr val="bg1"/>
                          </a:solidFill>
                          <a:latin typeface="Arial" panose="020B0604020202020204" pitchFamily="34" charset="0"/>
                          <a:cs typeface="Arial" panose="020B0604020202020204" pitchFamily="34" charset="0"/>
                        </a:rPr>
                        <a:t>Loss of identity</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A confused sense of self</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latin typeface="Arial" panose="020B0604020202020204" pitchFamily="34" charset="0"/>
                          <a:cs typeface="Arial" panose="020B0604020202020204" pitchFamily="34" charset="0"/>
                        </a:rPr>
                        <a:t>Internalised ableism/actively going out of their way not to ‘appear autistic’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906797941"/>
                  </a:ext>
                </a:extLst>
              </a:tr>
              <a:tr h="211835">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157735"/>
                  </a:ext>
                </a:extLst>
              </a:tr>
              <a:tr h="593139">
                <a:tc gridSpan="5">
                  <a:txBody>
                    <a:bodyPr/>
                    <a:lstStyle/>
                    <a:p>
                      <a:pPr algn="ctr"/>
                      <a:r>
                        <a:rPr lang="en-GB" sz="1800">
                          <a:solidFill>
                            <a:schemeClr val="bg1"/>
                          </a:solidFill>
                          <a:latin typeface="Arial" panose="020B0604020202020204" pitchFamily="34" charset="0"/>
                          <a:ea typeface="Calibri"/>
                          <a:cs typeface="Arial" panose="020B0604020202020204" pitchFamily="34" charset="0"/>
                        </a:rPr>
                        <a:t>Depression, risk of self-harm, increased risk of suicidal thoughts</a:t>
                      </a:r>
                    </a:p>
                    <a:p>
                      <a:pPr algn="ctr"/>
                      <a:r>
                        <a:rPr lang="en-GB" sz="1800">
                          <a:solidFill>
                            <a:schemeClr val="bg1"/>
                          </a:solidFill>
                          <a:latin typeface="Arial" panose="020B0604020202020204" pitchFamily="34" charset="0"/>
                          <a:cs typeface="Arial" panose="020B0604020202020204" pitchFamily="34" charset="0"/>
                        </a:rPr>
                        <a:t>(83% increased risk of self-harm in females)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79498"/>
                  </a:ext>
                </a:extLst>
              </a:tr>
              <a:tr h="211835">
                <a:tc>
                  <a:txBody>
                    <a:bodyPr/>
                    <a:lstStyle/>
                    <a:p>
                      <a:pPr algn="ctr"/>
                      <a:r>
                        <a:rPr lang="en-GB" sz="900">
                          <a:solidFill>
                            <a:schemeClr val="bg1"/>
                          </a:solidFill>
                          <a:latin typeface="Arial" panose="020B0604020202020204" pitchFamily="34" charset="0"/>
                          <a:cs typeface="Arial" panose="020B0604020202020204" pitchFamily="34" charset="0"/>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400688"/>
                  </a:ext>
                </a:extLst>
              </a:tr>
              <a:tr h="32579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ea typeface="Calibri"/>
                          <a:cs typeface="Arial" panose="020B0604020202020204" pitchFamily="34" charset="0"/>
                        </a:rPr>
                        <a:t>Suicide (11-66% thought about suicide and up to 35% planned/attempted suicide)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5369353"/>
                  </a:ext>
                </a:extLst>
              </a:tr>
            </a:tbl>
          </a:graphicData>
        </a:graphic>
      </p:graphicFrame>
    </p:spTree>
    <p:extLst>
      <p:ext uri="{BB962C8B-B14F-4D97-AF65-F5344CB8AC3E}">
        <p14:creationId xmlns:p14="http://schemas.microsoft.com/office/powerpoint/2010/main" val="227135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BDDF-0CD5-6DD9-6993-B813F289E2F4}"/>
              </a:ext>
            </a:extLst>
          </p:cNvPr>
          <p:cNvSpPr>
            <a:spLocks noGrp="1"/>
          </p:cNvSpPr>
          <p:nvPr>
            <p:ph type="title"/>
          </p:nvPr>
        </p:nvSpPr>
        <p:spPr>
          <a:xfrm>
            <a:off x="838200" y="866652"/>
            <a:ext cx="10515600" cy="511278"/>
          </a:xfrm>
        </p:spPr>
        <p:txBody>
          <a:bodyPr>
            <a:normAutofit fontScale="90000"/>
          </a:bodyPr>
          <a:lstStyle/>
          <a:p>
            <a:r>
              <a:rPr lang="en-GB">
                <a:latin typeface="Arial"/>
                <a:cs typeface="Arial"/>
              </a:rPr>
              <a:t>Some common (but not exclusively) female characteristics</a:t>
            </a:r>
            <a:endParaRPr lang="en-GB"/>
          </a:p>
        </p:txBody>
      </p:sp>
      <p:sp>
        <p:nvSpPr>
          <p:cNvPr id="3" name="Content Placeholder 2">
            <a:extLst>
              <a:ext uri="{FF2B5EF4-FFF2-40B4-BE49-F238E27FC236}">
                <a16:creationId xmlns:a16="http://schemas.microsoft.com/office/drawing/2014/main" id="{C3B62F41-4B3C-E3D3-CA0D-58CE791CC654}"/>
              </a:ext>
            </a:extLst>
          </p:cNvPr>
          <p:cNvSpPr>
            <a:spLocks noGrp="1"/>
          </p:cNvSpPr>
          <p:nvPr>
            <p:ph idx="1"/>
          </p:nvPr>
        </p:nvSpPr>
        <p:spPr>
          <a:xfrm>
            <a:off x="838200" y="1485869"/>
            <a:ext cx="10515600" cy="5308123"/>
          </a:xfrm>
        </p:spPr>
        <p:txBody>
          <a:bodyPr vert="horz" lIns="91440" tIns="45720" rIns="91440" bIns="45720" rtlCol="0" anchor="t">
            <a:noAutofit/>
          </a:bodyPr>
          <a:lstStyle/>
          <a:p>
            <a:pPr marL="342900" indent="-342900">
              <a:lnSpc>
                <a:spcPct val="107000"/>
              </a:lnSpc>
              <a:buFont typeface="Calibri" panose="020B0604020202020204" pitchFamily="34" charset="0"/>
              <a:buChar char="-"/>
            </a:pPr>
            <a:r>
              <a:rPr lang="en-GB" sz="2000">
                <a:latin typeface="Arial"/>
                <a:cs typeface="Arial"/>
              </a:rPr>
              <a:t>Masking/camouflaging. </a:t>
            </a:r>
          </a:p>
          <a:p>
            <a:pPr marL="342900" indent="-342900">
              <a:lnSpc>
                <a:spcPct val="107000"/>
              </a:lnSpc>
              <a:buFont typeface="Calibri,Sans-Serif"/>
              <a:buChar char="-"/>
            </a:pPr>
            <a:r>
              <a:rPr lang="en-GB" sz="2000">
                <a:latin typeface="Arial"/>
                <a:cs typeface="Arial"/>
              </a:rPr>
              <a:t>Having passionate but limited interests, such as only watching one film, and watching this repeatedly.</a:t>
            </a:r>
            <a:endParaRPr lang="en-GB" sz="2000"/>
          </a:p>
          <a:p>
            <a:pPr marL="342900" indent="-342900">
              <a:lnSpc>
                <a:spcPct val="107000"/>
              </a:lnSpc>
              <a:buFont typeface="Calibri,Sans-Serif"/>
              <a:buChar char="-"/>
            </a:pPr>
            <a:r>
              <a:rPr lang="en-GB" sz="2000">
                <a:latin typeface="Arial"/>
                <a:cs typeface="Arial"/>
              </a:rPr>
              <a:t>May be more 'observable' in secondary school.</a:t>
            </a:r>
          </a:p>
          <a:p>
            <a:pPr marL="342900" indent="-342900">
              <a:lnSpc>
                <a:spcPct val="107000"/>
              </a:lnSpc>
              <a:buFont typeface="Calibri,Sans-Serif"/>
              <a:buChar char="-"/>
            </a:pPr>
            <a:r>
              <a:rPr lang="en-GB" sz="2000">
                <a:latin typeface="Arial"/>
                <a:cs typeface="Arial"/>
              </a:rPr>
              <a:t>Difficulties in maintaining friendships, which can include overthinking every interaction, and/or having regular disputes with friends.</a:t>
            </a:r>
          </a:p>
          <a:p>
            <a:pPr marL="342900" indent="-342900">
              <a:lnSpc>
                <a:spcPct val="107000"/>
              </a:lnSpc>
              <a:buFont typeface="Calibri,Sans-Serif"/>
              <a:buChar char="-"/>
            </a:pPr>
            <a:r>
              <a:rPr lang="en-GB" sz="2000">
                <a:latin typeface="Arial"/>
                <a:cs typeface="Arial"/>
              </a:rPr>
              <a:t>Appearing to be ‘passive’, often saying ‘yes’ to everything, and/or appearing to be 'shy'.</a:t>
            </a:r>
          </a:p>
          <a:p>
            <a:pPr marL="342900" indent="-342900">
              <a:lnSpc>
                <a:spcPct val="107000"/>
              </a:lnSpc>
              <a:buFont typeface="Calibri,Sans-Serif"/>
              <a:buChar char="-"/>
            </a:pPr>
            <a:r>
              <a:rPr lang="en-GB" sz="2000">
                <a:latin typeface="Arial"/>
                <a:cs typeface="Arial"/>
              </a:rPr>
              <a:t>Difficulties in understanding emotions and seeing things from other people’s points of view. Can also be overly empathetic and be very good in recognising emotions in other people, whilst experiencing difficulties in understanding and managing their own emotions.</a:t>
            </a:r>
          </a:p>
          <a:p>
            <a:pPr marL="342900" indent="-342900">
              <a:lnSpc>
                <a:spcPct val="107000"/>
              </a:lnSpc>
              <a:spcAft>
                <a:spcPts val="800"/>
              </a:spcAft>
              <a:buFont typeface="Calibri,Sans-Serif"/>
              <a:buChar char="-"/>
            </a:pPr>
            <a:r>
              <a:rPr lang="en-GB" sz="2000">
                <a:latin typeface="Arial"/>
                <a:cs typeface="Arial"/>
              </a:rPr>
              <a:t>Highly sensitive to sensory experiences e.g., sound and smell. Although, this is just as common in autistic men, and not necessarily more common in females.</a:t>
            </a:r>
          </a:p>
        </p:txBody>
      </p:sp>
    </p:spTree>
    <p:extLst>
      <p:ext uri="{BB962C8B-B14F-4D97-AF65-F5344CB8AC3E}">
        <p14:creationId xmlns:p14="http://schemas.microsoft.com/office/powerpoint/2010/main" val="301185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5ECB9-5D01-40A1-BC5B-C260F2C04549}"/>
              </a:ext>
            </a:extLst>
          </p:cNvPr>
          <p:cNvPicPr>
            <a:picLocks noChangeAspect="1"/>
          </p:cNvPicPr>
          <p:nvPr/>
        </p:nvPicPr>
        <p:blipFill rotWithShape="1">
          <a:blip r:embed="rId3"/>
          <a:srcRect l="11337" t="23876" r="34245" b="14109"/>
          <a:stretch/>
        </p:blipFill>
        <p:spPr>
          <a:xfrm>
            <a:off x="3371267" y="906488"/>
            <a:ext cx="8485444" cy="5439386"/>
          </a:xfrm>
          <a:prstGeom prst="rect">
            <a:avLst/>
          </a:prstGeom>
        </p:spPr>
      </p:pic>
      <p:sp>
        <p:nvSpPr>
          <p:cNvPr id="10" name="TextBox 9">
            <a:extLst>
              <a:ext uri="{FF2B5EF4-FFF2-40B4-BE49-F238E27FC236}">
                <a16:creationId xmlns:a16="http://schemas.microsoft.com/office/drawing/2014/main" id="{F3996553-7BFF-4164-8A0A-0CCCE2375C10}"/>
              </a:ext>
            </a:extLst>
          </p:cNvPr>
          <p:cNvSpPr txBox="1"/>
          <p:nvPr/>
        </p:nvSpPr>
        <p:spPr>
          <a:xfrm>
            <a:off x="6096000" y="6240770"/>
            <a:ext cx="7643973" cy="369332"/>
          </a:xfrm>
          <a:prstGeom prst="rect">
            <a:avLst/>
          </a:prstGeom>
          <a:noFill/>
        </p:spPr>
        <p:txBody>
          <a:bodyPr wrap="square" rtlCol="0">
            <a:spAutoFit/>
          </a:bodyPr>
          <a:lstStyle/>
          <a:p>
            <a:r>
              <a:rPr lang="en-GB"/>
              <a:t>The diagnostic criteria, as defined in The DSM-5 2013.</a:t>
            </a:r>
          </a:p>
        </p:txBody>
      </p:sp>
      <p:sp>
        <p:nvSpPr>
          <p:cNvPr id="2" name="TextBox 1">
            <a:extLst>
              <a:ext uri="{FF2B5EF4-FFF2-40B4-BE49-F238E27FC236}">
                <a16:creationId xmlns:a16="http://schemas.microsoft.com/office/drawing/2014/main" id="{EB80B9EE-878C-450B-B133-411775BC249A}"/>
              </a:ext>
            </a:extLst>
          </p:cNvPr>
          <p:cNvSpPr txBox="1"/>
          <p:nvPr/>
        </p:nvSpPr>
        <p:spPr>
          <a:xfrm>
            <a:off x="439923" y="906488"/>
            <a:ext cx="2931344" cy="2246769"/>
          </a:xfrm>
          <a:prstGeom prst="rect">
            <a:avLst/>
          </a:prstGeom>
          <a:noFill/>
        </p:spPr>
        <p:txBody>
          <a:bodyPr wrap="square" lIns="91440" tIns="45720" rIns="91440" bIns="45720" rtlCol="0" anchor="t">
            <a:spAutoFit/>
          </a:bodyPr>
          <a:lstStyle/>
          <a:p>
            <a:r>
              <a:rPr lang="en-GB" sz="2000">
                <a:solidFill>
                  <a:srgbClr val="0084B6"/>
                </a:solidFill>
                <a:latin typeface="Arial"/>
                <a:cs typeface="Arial"/>
              </a:rPr>
              <a:t>Looking at the diagnostic criteria, as defined in the DSM-5 </a:t>
            </a:r>
            <a:endParaRPr lang="en-GB">
              <a:solidFill>
                <a:srgbClr val="646363"/>
              </a:solidFill>
              <a:latin typeface="Calibri" panose="020F0502020204030204"/>
              <a:cs typeface="Calibri" panose="020F0502020204030204"/>
            </a:endParaRPr>
          </a:p>
          <a:p>
            <a:endParaRPr lang="en-GB" sz="2000">
              <a:solidFill>
                <a:srgbClr val="0084B6"/>
              </a:solidFill>
              <a:latin typeface="Arial"/>
              <a:cs typeface="Arial"/>
            </a:endParaRPr>
          </a:p>
          <a:p>
            <a:r>
              <a:rPr lang="en-GB" sz="2000">
                <a:solidFill>
                  <a:srgbClr val="0084B6"/>
                </a:solidFill>
                <a:latin typeface="Arial"/>
                <a:cs typeface="Arial"/>
              </a:rPr>
              <a:t>How might this criteria lend itself more to a male diagnosis?</a:t>
            </a:r>
            <a:endParaRPr lang="en-GB">
              <a:cs typeface="Calibri"/>
            </a:endParaRPr>
          </a:p>
        </p:txBody>
      </p:sp>
      <p:sp>
        <p:nvSpPr>
          <p:cNvPr id="3" name="Oval 2">
            <a:extLst>
              <a:ext uri="{FF2B5EF4-FFF2-40B4-BE49-F238E27FC236}">
                <a16:creationId xmlns:a16="http://schemas.microsoft.com/office/drawing/2014/main" id="{FC3D36CF-407B-2103-E92D-FD7728B3677D}"/>
              </a:ext>
            </a:extLst>
          </p:cNvPr>
          <p:cNvSpPr/>
          <p:nvPr/>
        </p:nvSpPr>
        <p:spPr>
          <a:xfrm>
            <a:off x="8131969" y="1637109"/>
            <a:ext cx="3428998" cy="33337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E847976-36B6-2D95-2CAF-375E7FD5D608}"/>
              </a:ext>
            </a:extLst>
          </p:cNvPr>
          <p:cNvSpPr/>
          <p:nvPr/>
        </p:nvSpPr>
        <p:spPr>
          <a:xfrm>
            <a:off x="6488906" y="1970484"/>
            <a:ext cx="3500435" cy="30956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1D118CC-09F5-BC92-E477-9805439C2020}"/>
              </a:ext>
            </a:extLst>
          </p:cNvPr>
          <p:cNvSpPr/>
          <p:nvPr/>
        </p:nvSpPr>
        <p:spPr>
          <a:xfrm>
            <a:off x="6417468" y="2506265"/>
            <a:ext cx="3774279" cy="3452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3BC4AA0-C19C-225F-8BC3-4F77D575D4A2}"/>
              </a:ext>
            </a:extLst>
          </p:cNvPr>
          <p:cNvSpPr/>
          <p:nvPr/>
        </p:nvSpPr>
        <p:spPr>
          <a:xfrm>
            <a:off x="9989343" y="2232422"/>
            <a:ext cx="1154905" cy="2857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9C03883-1A6D-70F9-7D98-92C7D910BA8B}"/>
              </a:ext>
            </a:extLst>
          </p:cNvPr>
          <p:cNvSpPr/>
          <p:nvPr/>
        </p:nvSpPr>
        <p:spPr>
          <a:xfrm>
            <a:off x="6096000" y="2792015"/>
            <a:ext cx="5822154" cy="182165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4823F6D-0582-F7E0-E4A5-9AFC2DDCA08C}"/>
              </a:ext>
            </a:extLst>
          </p:cNvPr>
          <p:cNvSpPr/>
          <p:nvPr/>
        </p:nvSpPr>
        <p:spPr>
          <a:xfrm>
            <a:off x="6012656" y="4566046"/>
            <a:ext cx="5953122" cy="18097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63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996553-7BFF-4164-8A0A-0CCCE2375C10}"/>
              </a:ext>
            </a:extLst>
          </p:cNvPr>
          <p:cNvSpPr txBox="1"/>
          <p:nvPr/>
        </p:nvSpPr>
        <p:spPr>
          <a:xfrm>
            <a:off x="6096000" y="6240770"/>
            <a:ext cx="7643973" cy="369332"/>
          </a:xfrm>
          <a:prstGeom prst="rect">
            <a:avLst/>
          </a:prstGeom>
          <a:noFill/>
        </p:spPr>
        <p:txBody>
          <a:bodyPr wrap="square" rtlCol="0">
            <a:spAutoFit/>
          </a:bodyPr>
          <a:lstStyle/>
          <a:p>
            <a:r>
              <a:rPr lang="en-GB"/>
              <a:t>The diagnostic criteria, as defined in The DSM-5 2013.</a:t>
            </a:r>
          </a:p>
        </p:txBody>
      </p:sp>
      <p:pic>
        <p:nvPicPr>
          <p:cNvPr id="3" name="Picture 2">
            <a:extLst>
              <a:ext uri="{FF2B5EF4-FFF2-40B4-BE49-F238E27FC236}">
                <a16:creationId xmlns:a16="http://schemas.microsoft.com/office/drawing/2014/main" id="{5F3FAC24-BCFA-4CB9-A53E-59664F8CA0D7}"/>
              </a:ext>
            </a:extLst>
          </p:cNvPr>
          <p:cNvPicPr>
            <a:picLocks noChangeAspect="1"/>
          </p:cNvPicPr>
          <p:nvPr/>
        </p:nvPicPr>
        <p:blipFill rotWithShape="1">
          <a:blip r:embed="rId2"/>
          <a:srcRect l="5393" t="31611" r="21461" b="34831"/>
          <a:stretch/>
        </p:blipFill>
        <p:spPr>
          <a:xfrm>
            <a:off x="303302" y="2178121"/>
            <a:ext cx="11585396" cy="2989780"/>
          </a:xfrm>
          <a:prstGeom prst="rect">
            <a:avLst/>
          </a:prstGeom>
        </p:spPr>
      </p:pic>
      <p:sp>
        <p:nvSpPr>
          <p:cNvPr id="5" name="Oval 4">
            <a:extLst>
              <a:ext uri="{FF2B5EF4-FFF2-40B4-BE49-F238E27FC236}">
                <a16:creationId xmlns:a16="http://schemas.microsoft.com/office/drawing/2014/main" id="{9242A095-60EC-A071-B95D-F15A70F30DC4}"/>
              </a:ext>
            </a:extLst>
          </p:cNvPr>
          <p:cNvSpPr/>
          <p:nvPr/>
        </p:nvSpPr>
        <p:spPr>
          <a:xfrm>
            <a:off x="500063" y="3268265"/>
            <a:ext cx="2547936" cy="157162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34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BFBF-DF5D-5FF8-6A0E-8613DB06842B}"/>
              </a:ext>
            </a:extLst>
          </p:cNvPr>
          <p:cNvSpPr>
            <a:spLocks noGrp="1"/>
          </p:cNvSpPr>
          <p:nvPr>
            <p:ph type="title"/>
          </p:nvPr>
        </p:nvSpPr>
        <p:spPr/>
        <p:txBody>
          <a:bodyPr>
            <a:normAutofit fontScale="90000"/>
          </a:bodyPr>
          <a:lstStyle/>
          <a:p>
            <a:r>
              <a:rPr lang="en-GB">
                <a:latin typeface="Arial"/>
                <a:cs typeface="Arial"/>
              </a:rPr>
              <a:t>School experiences</a:t>
            </a:r>
            <a:endParaRPr lang="en-GB"/>
          </a:p>
        </p:txBody>
      </p:sp>
      <p:sp>
        <p:nvSpPr>
          <p:cNvPr id="3" name="Content Placeholder 2">
            <a:extLst>
              <a:ext uri="{FF2B5EF4-FFF2-40B4-BE49-F238E27FC236}">
                <a16:creationId xmlns:a16="http://schemas.microsoft.com/office/drawing/2014/main" id="{FB3919BF-D4DF-185B-0E06-803EB0310B4F}"/>
              </a:ext>
            </a:extLst>
          </p:cNvPr>
          <p:cNvSpPr>
            <a:spLocks noGrp="1"/>
          </p:cNvSpPr>
          <p:nvPr>
            <p:ph idx="1"/>
          </p:nvPr>
        </p:nvSpPr>
        <p:spPr>
          <a:xfrm>
            <a:off x="838200" y="1591056"/>
            <a:ext cx="10515600" cy="4585907"/>
          </a:xfrm>
        </p:spPr>
        <p:txBody>
          <a:bodyPr vert="horz" lIns="91440" tIns="45720" rIns="91440" bIns="45720" rtlCol="0" anchor="t">
            <a:normAutofit/>
          </a:bodyPr>
          <a:lstStyle/>
          <a:p>
            <a:pPr marL="0" indent="0">
              <a:buNone/>
            </a:pPr>
            <a:r>
              <a:rPr lang="en-GB">
                <a:latin typeface="Arial"/>
                <a:cs typeface="Arial"/>
              </a:rPr>
              <a:t>We will highlight the experiences of some autistic women, their suggestions, and discuss a case study conducted by Jessica Dark (2022)</a:t>
            </a:r>
            <a:endParaRPr lang="en-US"/>
          </a:p>
          <a:p>
            <a:pPr marL="0" indent="0">
              <a:buNone/>
            </a:pPr>
            <a:endParaRPr lang="en-GB">
              <a:latin typeface="Arial"/>
              <a:cs typeface="Arial"/>
            </a:endParaRPr>
          </a:p>
          <a:p>
            <a:pPr marL="0" indent="0">
              <a:buNone/>
            </a:pPr>
            <a:r>
              <a:rPr lang="en-GB">
                <a:latin typeface="Arial"/>
                <a:cs typeface="Arial"/>
              </a:rPr>
              <a:t>The areas we discussed during the discussions were;</a:t>
            </a:r>
          </a:p>
          <a:p>
            <a:r>
              <a:rPr lang="en-GB">
                <a:latin typeface="Arial"/>
                <a:cs typeface="Arial"/>
              </a:rPr>
              <a:t>Friendships</a:t>
            </a:r>
            <a:endParaRPr lang="en-GB"/>
          </a:p>
          <a:p>
            <a:r>
              <a:rPr lang="en-GB">
                <a:latin typeface="Arial"/>
                <a:cs typeface="Arial"/>
              </a:rPr>
              <a:t>Relationships with teachers</a:t>
            </a:r>
          </a:p>
          <a:p>
            <a:r>
              <a:rPr lang="en-GB">
                <a:latin typeface="Arial"/>
                <a:cs typeface="Arial"/>
              </a:rPr>
              <a:t>Teaching approaches</a:t>
            </a:r>
          </a:p>
          <a:p>
            <a:r>
              <a:rPr lang="en-GB">
                <a:latin typeface="Arial"/>
                <a:cs typeface="Arial"/>
              </a:rPr>
              <a:t>School environment (sensory aspects)</a:t>
            </a:r>
          </a:p>
          <a:p>
            <a:r>
              <a:rPr lang="en-GB">
                <a:latin typeface="Arial"/>
                <a:cs typeface="Arial"/>
              </a:rPr>
              <a:t>Overall impact on wellbeing</a:t>
            </a:r>
          </a:p>
          <a:p>
            <a:pPr marL="0" indent="0">
              <a:buNone/>
            </a:pPr>
            <a:endParaRPr lang="en-GB"/>
          </a:p>
        </p:txBody>
      </p:sp>
    </p:spTree>
    <p:extLst>
      <p:ext uri="{BB962C8B-B14F-4D97-AF65-F5344CB8AC3E}">
        <p14:creationId xmlns:p14="http://schemas.microsoft.com/office/powerpoint/2010/main" val="143139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D3FF-AB19-1F52-3CEB-63F7AF4909F5}"/>
              </a:ext>
            </a:extLst>
          </p:cNvPr>
          <p:cNvSpPr>
            <a:spLocks noGrp="1"/>
          </p:cNvSpPr>
          <p:nvPr>
            <p:ph type="title"/>
          </p:nvPr>
        </p:nvSpPr>
        <p:spPr/>
        <p:txBody>
          <a:bodyPr>
            <a:normAutofit fontScale="90000"/>
          </a:bodyPr>
          <a:lstStyle/>
          <a:p>
            <a:r>
              <a:rPr lang="en-GB">
                <a:solidFill>
                  <a:srgbClr val="ED7102"/>
                </a:solidFill>
                <a:latin typeface="Arial"/>
                <a:cs typeface="Arial"/>
              </a:rPr>
              <a:t>School experiences</a:t>
            </a:r>
            <a:endParaRPr lang="en-GB">
              <a:solidFill>
                <a:srgbClr val="ED7102"/>
              </a:solidFill>
            </a:endParaRPr>
          </a:p>
        </p:txBody>
      </p:sp>
      <p:sp>
        <p:nvSpPr>
          <p:cNvPr id="3" name="Content Placeholder 2">
            <a:extLst>
              <a:ext uri="{FF2B5EF4-FFF2-40B4-BE49-F238E27FC236}">
                <a16:creationId xmlns:a16="http://schemas.microsoft.com/office/drawing/2014/main" id="{C7BE0FB0-4452-150F-18BE-41F00997B972}"/>
              </a:ext>
            </a:extLst>
          </p:cNvPr>
          <p:cNvSpPr>
            <a:spLocks noGrp="1"/>
          </p:cNvSpPr>
          <p:nvPr>
            <p:ph idx="1"/>
          </p:nvPr>
        </p:nvSpPr>
        <p:spPr>
          <a:xfrm>
            <a:off x="838200" y="2024779"/>
            <a:ext cx="10741818" cy="4473652"/>
          </a:xfrm>
        </p:spPr>
        <p:txBody>
          <a:bodyPr vert="horz" lIns="91440" tIns="45720" rIns="91440" bIns="45720" rtlCol="0" anchor="t">
            <a:normAutofit/>
          </a:bodyPr>
          <a:lstStyle/>
          <a:p>
            <a:pPr marL="342900" indent="-342900"/>
            <a:r>
              <a:rPr lang="en-GB">
                <a:solidFill>
                  <a:srgbClr val="636362"/>
                </a:solidFill>
                <a:highlight>
                  <a:srgbClr val="FFFFFF"/>
                </a:highlight>
                <a:latin typeface="Arial"/>
                <a:cs typeface="Calibri"/>
              </a:rPr>
              <a:t>Felt alienated and isolated by peers.</a:t>
            </a:r>
            <a:endParaRPr lang="en-GB">
              <a:solidFill>
                <a:srgbClr val="636362"/>
              </a:solidFill>
              <a:highlight>
                <a:srgbClr val="FFFFFF"/>
              </a:highlight>
              <a:cs typeface="Calibri"/>
            </a:endParaRPr>
          </a:p>
          <a:p>
            <a:pPr marL="342900" indent="-342900"/>
            <a:r>
              <a:rPr lang="en-GB">
                <a:solidFill>
                  <a:srgbClr val="636362"/>
                </a:solidFill>
                <a:highlight>
                  <a:srgbClr val="FFFFFF"/>
                </a:highlight>
                <a:latin typeface="Arial"/>
                <a:cs typeface="Calibri"/>
              </a:rPr>
              <a:t>Would be encouraged to do inappropriate things by peers and would do these things to 'fit in' and be accepted, not fully understanding the context. This would often lead to being told off by teachers.</a:t>
            </a:r>
          </a:p>
          <a:p>
            <a:pPr marL="342900" indent="-342900"/>
            <a:r>
              <a:rPr lang="en-GB">
                <a:solidFill>
                  <a:srgbClr val="636362"/>
                </a:solidFill>
                <a:highlight>
                  <a:srgbClr val="FFFFFF"/>
                </a:highlight>
                <a:latin typeface="Arial"/>
                <a:cs typeface="Calibri"/>
              </a:rPr>
              <a:t>'Miserable'. Lunch times were the worse as they were unstructured. </a:t>
            </a:r>
          </a:p>
          <a:p>
            <a:pPr marL="342900" indent="-342900"/>
            <a:r>
              <a:rPr lang="en-GB">
                <a:solidFill>
                  <a:srgbClr val="636362"/>
                </a:solidFill>
                <a:highlight>
                  <a:srgbClr val="FFFFFF"/>
                </a:highlight>
                <a:latin typeface="Arial"/>
                <a:cs typeface="Calibri"/>
              </a:rPr>
              <a:t>Didn't know what to do so would run and hide.</a:t>
            </a:r>
            <a:endParaRPr lang="en-GB">
              <a:highlight>
                <a:srgbClr val="FFFFFF"/>
              </a:highlight>
            </a:endParaRPr>
          </a:p>
          <a:p>
            <a:pPr>
              <a:buNone/>
            </a:pPr>
            <a:endParaRPr lang="en-GB" sz="2000">
              <a:solidFill>
                <a:srgbClr val="636362"/>
              </a:solidFill>
              <a:highlight>
                <a:srgbClr val="FFFFFF"/>
              </a:highlight>
              <a:latin typeface="Arial"/>
              <a:cs typeface="Calibri"/>
            </a:endParaRPr>
          </a:p>
          <a:p>
            <a:pPr marL="0" indent="0">
              <a:buNone/>
            </a:pPr>
            <a:endParaRPr lang="en-GB">
              <a:solidFill>
                <a:srgbClr val="636362"/>
              </a:solidFill>
              <a:latin typeface="Arial"/>
              <a:cs typeface="Arial"/>
            </a:endParaRPr>
          </a:p>
        </p:txBody>
      </p:sp>
      <p:sp>
        <p:nvSpPr>
          <p:cNvPr id="6" name="Text Placeholder 5">
            <a:extLst>
              <a:ext uri="{FF2B5EF4-FFF2-40B4-BE49-F238E27FC236}">
                <a16:creationId xmlns:a16="http://schemas.microsoft.com/office/drawing/2014/main" id="{90AC5BF2-61AE-3160-FE3C-E1338D713BB4}"/>
              </a:ext>
            </a:extLst>
          </p:cNvPr>
          <p:cNvSpPr>
            <a:spLocks noGrp="1"/>
          </p:cNvSpPr>
          <p:nvPr>
            <p:ph type="body" sz="quarter" idx="10"/>
          </p:nvPr>
        </p:nvSpPr>
        <p:spPr/>
        <p:txBody>
          <a:bodyPr vert="horz" lIns="91440" tIns="45720" rIns="91440" bIns="45720" rtlCol="0" anchor="t">
            <a:noAutofit/>
          </a:bodyPr>
          <a:lstStyle/>
          <a:p>
            <a:r>
              <a:rPr lang="en-GB">
                <a:latin typeface="Arial"/>
                <a:cs typeface="Arial"/>
              </a:rPr>
              <a:t>Friendships</a:t>
            </a:r>
            <a:endParaRPr lang="en-GB"/>
          </a:p>
        </p:txBody>
      </p:sp>
    </p:spTree>
    <p:extLst>
      <p:ext uri="{BB962C8B-B14F-4D97-AF65-F5344CB8AC3E}">
        <p14:creationId xmlns:p14="http://schemas.microsoft.com/office/powerpoint/2010/main" val="24957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56C6-5786-2A62-6B14-ED8B3AA3D78E}"/>
              </a:ext>
            </a:extLst>
          </p:cNvPr>
          <p:cNvSpPr>
            <a:spLocks noGrp="1"/>
          </p:cNvSpPr>
          <p:nvPr>
            <p:ph type="title"/>
          </p:nvPr>
        </p:nvSpPr>
        <p:spPr/>
        <p:txBody>
          <a:bodyPr>
            <a:normAutofit fontScale="90000"/>
          </a:bodyPr>
          <a:lstStyle/>
          <a:p>
            <a:r>
              <a:rPr lang="en-GB">
                <a:latin typeface="Arial"/>
                <a:cs typeface="Arial"/>
              </a:rPr>
              <a:t>Workshop Objectives</a:t>
            </a:r>
            <a:endParaRPr lang="en-GB"/>
          </a:p>
        </p:txBody>
      </p:sp>
      <p:sp>
        <p:nvSpPr>
          <p:cNvPr id="3" name="Content Placeholder 2">
            <a:extLst>
              <a:ext uri="{FF2B5EF4-FFF2-40B4-BE49-F238E27FC236}">
                <a16:creationId xmlns:a16="http://schemas.microsoft.com/office/drawing/2014/main" id="{D320CBD8-0FEB-4E36-0963-4C177A29D94A}"/>
              </a:ext>
            </a:extLst>
          </p:cNvPr>
          <p:cNvSpPr>
            <a:spLocks noGrp="1"/>
          </p:cNvSpPr>
          <p:nvPr>
            <p:ph idx="1"/>
          </p:nvPr>
        </p:nvSpPr>
        <p:spPr>
          <a:xfrm>
            <a:off x="838200" y="1586369"/>
            <a:ext cx="10515600" cy="4590594"/>
          </a:xfrm>
        </p:spPr>
        <p:txBody>
          <a:bodyPr vert="horz" lIns="91440" tIns="45720" rIns="91440" bIns="45720" rtlCol="0" anchor="t">
            <a:normAutofit fontScale="92500" lnSpcReduction="10000"/>
          </a:bodyPr>
          <a:lstStyle/>
          <a:p>
            <a:r>
              <a:rPr lang="en-GB">
                <a:latin typeface="Arial"/>
                <a:cs typeface="Arial"/>
              </a:rPr>
              <a:t>Explore the typical and known gender differences associated with autism.</a:t>
            </a:r>
            <a:endParaRPr lang="en-GB"/>
          </a:p>
          <a:p>
            <a:r>
              <a:rPr lang="en-GB">
                <a:latin typeface="Arial"/>
                <a:cs typeface="Arial"/>
              </a:rPr>
              <a:t>Identify common characteristics of autistic women and girls.</a:t>
            </a:r>
          </a:p>
          <a:p>
            <a:r>
              <a:rPr lang="en-GB">
                <a:latin typeface="Arial"/>
                <a:cs typeface="Arial"/>
              </a:rPr>
              <a:t>Gain an understanding of masking in women and girls.</a:t>
            </a:r>
          </a:p>
          <a:p>
            <a:r>
              <a:rPr lang="en-GB">
                <a:latin typeface="Arial"/>
                <a:cs typeface="Arial"/>
              </a:rPr>
              <a:t>Share experiences and suggestions drawn from our work with autistic women and girls.</a:t>
            </a:r>
          </a:p>
          <a:p>
            <a:r>
              <a:rPr lang="en-GB">
                <a:latin typeface="Arial"/>
                <a:cs typeface="Arial"/>
              </a:rPr>
              <a:t>Examine a recent case study in the UK on secondary school experiences of autistic females diagnosed following secondary education.</a:t>
            </a:r>
          </a:p>
          <a:p>
            <a:endParaRPr lang="en-GB">
              <a:latin typeface="Arial"/>
              <a:cs typeface="Arial"/>
            </a:endParaRPr>
          </a:p>
          <a:p>
            <a:endParaRPr lang="en-GB">
              <a:latin typeface="Arial"/>
              <a:cs typeface="Arial"/>
            </a:endParaRPr>
          </a:p>
          <a:p>
            <a:r>
              <a:rPr lang="en-GB" i="1">
                <a:latin typeface="Arial"/>
                <a:cs typeface="Arial"/>
              </a:rPr>
              <a:t>Much of the content shared with you today has been created from interviews with autistic women and girls or been directly co-created with them.</a:t>
            </a:r>
          </a:p>
          <a:p>
            <a:r>
              <a:rPr lang="en-GB" i="1">
                <a:latin typeface="Arial"/>
                <a:cs typeface="Arial"/>
              </a:rPr>
              <a:t>The content discusses difficulties associated with poor mental health.</a:t>
            </a:r>
          </a:p>
        </p:txBody>
      </p:sp>
    </p:spTree>
    <p:extLst>
      <p:ext uri="{BB962C8B-B14F-4D97-AF65-F5344CB8AC3E}">
        <p14:creationId xmlns:p14="http://schemas.microsoft.com/office/powerpoint/2010/main" val="157508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0183-4345-71B1-3BCB-757B0B8D0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6E074-D18A-D314-3FC8-72139640486B}"/>
              </a:ext>
            </a:extLst>
          </p:cNvPr>
          <p:cNvSpPr>
            <a:spLocks noGrp="1"/>
          </p:cNvSpPr>
          <p:nvPr>
            <p:ph type="title"/>
          </p:nvPr>
        </p:nvSpPr>
        <p:spPr/>
        <p:txBody>
          <a:bodyPr>
            <a:normAutofit fontScale="90000"/>
          </a:bodyPr>
          <a:lstStyle/>
          <a:p>
            <a:r>
              <a:rPr lang="en-GB">
                <a:solidFill>
                  <a:srgbClr val="ED7102"/>
                </a:solidFill>
                <a:latin typeface="Arial"/>
                <a:cs typeface="Arial"/>
              </a:rPr>
              <a:t>School experiences</a:t>
            </a:r>
            <a:endParaRPr lang="en-GB">
              <a:solidFill>
                <a:srgbClr val="ED7102"/>
              </a:solidFill>
            </a:endParaRPr>
          </a:p>
        </p:txBody>
      </p:sp>
      <p:sp>
        <p:nvSpPr>
          <p:cNvPr id="3" name="Content Placeholder 2">
            <a:extLst>
              <a:ext uri="{FF2B5EF4-FFF2-40B4-BE49-F238E27FC236}">
                <a16:creationId xmlns:a16="http://schemas.microsoft.com/office/drawing/2014/main" id="{A910D353-9E1F-6684-EA14-4EC7667736BA}"/>
              </a:ext>
            </a:extLst>
          </p:cNvPr>
          <p:cNvSpPr>
            <a:spLocks noGrp="1"/>
          </p:cNvSpPr>
          <p:nvPr>
            <p:ph idx="1"/>
          </p:nvPr>
        </p:nvSpPr>
        <p:spPr>
          <a:xfrm>
            <a:off x="838200" y="2024779"/>
            <a:ext cx="10741818" cy="4473652"/>
          </a:xfrm>
        </p:spPr>
        <p:txBody>
          <a:bodyPr vert="horz" lIns="91440" tIns="45720" rIns="91440" bIns="45720" rtlCol="0" anchor="t">
            <a:normAutofit/>
          </a:bodyPr>
          <a:lstStyle/>
          <a:p>
            <a:pPr marL="342900" indent="-342900"/>
            <a:r>
              <a:rPr lang="en-GB">
                <a:solidFill>
                  <a:srgbClr val="636362"/>
                </a:solidFill>
                <a:highlight>
                  <a:srgbClr val="FFFFFF"/>
                </a:highlight>
                <a:latin typeface="Arial"/>
                <a:cs typeface="Calibri"/>
              </a:rPr>
              <a:t>Really wanting to make friends but felt so much anxiety in social situations. Not knowing how to respond to peer's emotions which increased own anxiety.</a:t>
            </a:r>
          </a:p>
          <a:p>
            <a:pPr marL="342900" indent="-342900"/>
            <a:r>
              <a:rPr lang="en-GB">
                <a:solidFill>
                  <a:srgbClr val="646363"/>
                </a:solidFill>
                <a:highlight>
                  <a:srgbClr val="FFFFFF"/>
                </a:highlight>
                <a:latin typeface="Arial"/>
                <a:cs typeface="Arial"/>
              </a:rPr>
              <a:t>Peers were telling them they were different and were treated differently. Led to low self-esteem, internalised ablism and self-hate</a:t>
            </a:r>
            <a:endParaRPr lang="en-GB">
              <a:solidFill>
                <a:srgbClr val="636362"/>
              </a:solidFill>
              <a:highlight>
                <a:srgbClr val="FFFFFF"/>
              </a:highlight>
              <a:latin typeface="Arial"/>
              <a:cs typeface="Calibri"/>
            </a:endParaRPr>
          </a:p>
          <a:p>
            <a:pPr marL="342900" indent="-342900"/>
            <a:r>
              <a:rPr lang="en-GB">
                <a:solidFill>
                  <a:srgbClr val="636362"/>
                </a:solidFill>
                <a:highlight>
                  <a:srgbClr val="FFFFFF"/>
                </a:highlight>
                <a:latin typeface="Arial"/>
                <a:cs typeface="Calibri"/>
              </a:rPr>
              <a:t>Peers didn't understand autism</a:t>
            </a:r>
            <a:endParaRPr lang="en-GB">
              <a:solidFill>
                <a:srgbClr val="646363"/>
              </a:solidFill>
              <a:highlight>
                <a:srgbClr val="FFFFFF"/>
              </a:highlight>
              <a:latin typeface="Arial"/>
              <a:cs typeface="Arial"/>
            </a:endParaRPr>
          </a:p>
          <a:p>
            <a:pPr marL="342900" indent="-342900"/>
            <a:r>
              <a:rPr lang="en-GB">
                <a:solidFill>
                  <a:srgbClr val="646363"/>
                </a:solidFill>
                <a:highlight>
                  <a:srgbClr val="FFFFFF"/>
                </a:highlight>
                <a:latin typeface="Arial"/>
                <a:cs typeface="Arial"/>
              </a:rPr>
              <a:t>Most friends were male</a:t>
            </a:r>
            <a:endParaRPr lang="en-US">
              <a:solidFill>
                <a:srgbClr val="646363"/>
              </a:solidFill>
              <a:highlight>
                <a:srgbClr val="FFFFFF"/>
              </a:highlight>
              <a:latin typeface="Arial"/>
              <a:cs typeface="Arial"/>
            </a:endParaRPr>
          </a:p>
          <a:p>
            <a:pPr lvl="1">
              <a:buFont typeface="Wingdings" panose="020B0604020202020204" pitchFamily="34" charset="0"/>
              <a:buChar char="Ø"/>
            </a:pPr>
            <a:r>
              <a:rPr lang="en-GB" sz="2400">
                <a:solidFill>
                  <a:srgbClr val="646363"/>
                </a:solidFill>
                <a:highlight>
                  <a:srgbClr val="FFFFFF"/>
                </a:highlight>
                <a:latin typeface="Arial"/>
                <a:cs typeface="Arial"/>
              </a:rPr>
              <a:t>Found it hard to relate to same gender social rules whereas males were more 'straight forwards'</a:t>
            </a:r>
            <a:endParaRPr lang="en-US" sz="2400">
              <a:solidFill>
                <a:srgbClr val="646363"/>
              </a:solidFill>
              <a:highlight>
                <a:srgbClr val="FFFFFF"/>
              </a:highlight>
              <a:latin typeface="Arial"/>
              <a:cs typeface="Arial"/>
            </a:endParaRPr>
          </a:p>
          <a:p>
            <a:pPr lvl="1">
              <a:buFont typeface="Wingdings" panose="020B0604020202020204" pitchFamily="34" charset="0"/>
              <a:buChar char="Ø"/>
            </a:pPr>
            <a:r>
              <a:rPr lang="en-GB" sz="2400">
                <a:solidFill>
                  <a:srgbClr val="646363"/>
                </a:solidFill>
                <a:highlight>
                  <a:srgbClr val="FFFFFF"/>
                </a:highlight>
                <a:latin typeface="Arial"/>
                <a:cs typeface="Arial"/>
              </a:rPr>
              <a:t>This led to being susceptible to predatory behaviour due to not understanding what was right, and wanting to have friends</a:t>
            </a:r>
            <a:endParaRPr lang="en-GB" sz="2400">
              <a:solidFill>
                <a:srgbClr val="646363"/>
              </a:solidFill>
            </a:endParaRPr>
          </a:p>
          <a:p>
            <a:pPr marL="457200" lvl="1" indent="0">
              <a:buNone/>
            </a:pPr>
            <a:endParaRPr lang="en-GB" sz="2000">
              <a:highlight>
                <a:srgbClr val="FFFFFF"/>
              </a:highlight>
            </a:endParaRPr>
          </a:p>
          <a:p>
            <a:pPr>
              <a:buNone/>
            </a:pPr>
            <a:endParaRPr lang="en-GB" sz="2000">
              <a:solidFill>
                <a:srgbClr val="636362"/>
              </a:solidFill>
              <a:highlight>
                <a:srgbClr val="FFFFFF"/>
              </a:highlight>
              <a:latin typeface="Arial"/>
              <a:cs typeface="Calibri"/>
            </a:endParaRPr>
          </a:p>
          <a:p>
            <a:pPr marL="0" indent="0">
              <a:buNone/>
            </a:pPr>
            <a:endParaRPr lang="en-GB">
              <a:solidFill>
                <a:srgbClr val="636362"/>
              </a:solidFill>
              <a:latin typeface="Arial"/>
              <a:cs typeface="Arial"/>
            </a:endParaRPr>
          </a:p>
        </p:txBody>
      </p:sp>
      <p:sp>
        <p:nvSpPr>
          <p:cNvPr id="6" name="Text Placeholder 5">
            <a:extLst>
              <a:ext uri="{FF2B5EF4-FFF2-40B4-BE49-F238E27FC236}">
                <a16:creationId xmlns:a16="http://schemas.microsoft.com/office/drawing/2014/main" id="{40BF4A55-27BA-5681-3078-2D51B52FE6D0}"/>
              </a:ext>
            </a:extLst>
          </p:cNvPr>
          <p:cNvSpPr>
            <a:spLocks noGrp="1"/>
          </p:cNvSpPr>
          <p:nvPr>
            <p:ph type="body" sz="quarter" idx="10"/>
          </p:nvPr>
        </p:nvSpPr>
        <p:spPr/>
        <p:txBody>
          <a:bodyPr vert="horz" lIns="91440" tIns="45720" rIns="91440" bIns="45720" rtlCol="0" anchor="t">
            <a:noAutofit/>
          </a:bodyPr>
          <a:lstStyle/>
          <a:p>
            <a:r>
              <a:rPr lang="en-GB">
                <a:latin typeface="Arial"/>
                <a:cs typeface="Arial"/>
              </a:rPr>
              <a:t>Friendships</a:t>
            </a:r>
            <a:endParaRPr lang="en-GB"/>
          </a:p>
        </p:txBody>
      </p:sp>
    </p:spTree>
    <p:extLst>
      <p:ext uri="{BB962C8B-B14F-4D97-AF65-F5344CB8AC3E}">
        <p14:creationId xmlns:p14="http://schemas.microsoft.com/office/powerpoint/2010/main" val="341561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latin typeface="Arial"/>
                <a:cs typeface="Arial"/>
              </a:rPr>
              <a:t>Advice for education professionals (from autistic women)</a:t>
            </a:r>
            <a:endParaRPr lang="en-GB"/>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Friendships</a:t>
            </a:r>
            <a:endParaRPr lang="en-US"/>
          </a:p>
        </p:txBody>
      </p:sp>
      <p:sp>
        <p:nvSpPr>
          <p:cNvPr id="6" name="Rectangle: Rounded Corners 5">
            <a:extLst>
              <a:ext uri="{FF2B5EF4-FFF2-40B4-BE49-F238E27FC236}">
                <a16:creationId xmlns:a16="http://schemas.microsoft.com/office/drawing/2014/main" id="{409CDB46-4B38-7447-1639-7DACAB9AB9A6}"/>
              </a:ext>
            </a:extLst>
          </p:cNvPr>
          <p:cNvSpPr/>
          <p:nvPr/>
        </p:nvSpPr>
        <p:spPr>
          <a:xfrm>
            <a:off x="732234" y="1799796"/>
            <a:ext cx="10727531" cy="4656906"/>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har char="•"/>
            </a:pPr>
            <a:r>
              <a:rPr lang="en-GB" sz="2400">
                <a:solidFill>
                  <a:schemeClr val="bg1"/>
                </a:solidFill>
                <a:latin typeface="Arial"/>
                <a:ea typeface="Arial"/>
                <a:cs typeface="Arial"/>
              </a:rPr>
              <a:t> Support around understanding social cues, and how to navigate relationships</a:t>
            </a:r>
            <a:r>
              <a:rPr lang="en-US" sz="2400">
                <a:solidFill>
                  <a:schemeClr val="bg1"/>
                </a:solidFill>
                <a:latin typeface="Arial"/>
                <a:ea typeface="Arial"/>
                <a:cs typeface="Arial"/>
              </a:rPr>
              <a:t>​.</a:t>
            </a:r>
          </a:p>
          <a:p>
            <a:endParaRPr lang="en-US" sz="2400">
              <a:solidFill>
                <a:schemeClr val="bg1"/>
              </a:solidFill>
              <a:latin typeface="Arial"/>
              <a:ea typeface="Arial"/>
              <a:cs typeface="Arial"/>
            </a:endParaRPr>
          </a:p>
          <a:p>
            <a:pPr>
              <a:buChar char="•"/>
            </a:pPr>
            <a:r>
              <a:rPr lang="en-GB" sz="2400">
                <a:solidFill>
                  <a:schemeClr val="bg1"/>
                </a:solidFill>
                <a:latin typeface="Arial"/>
                <a:ea typeface="Arial"/>
                <a:cs typeface="Arial"/>
              </a:rPr>
              <a:t> Support around understanding safe and healthy relationships (both as friends, and romantically). Help to understand possible 'red flags' of what an unhealthy relationship is. Practical tools around how to approach these situations. Could be focus of PSHE lesson for both boys and girls.​</a:t>
            </a:r>
          </a:p>
          <a:p>
            <a:endParaRPr lang="en-GB" sz="2400">
              <a:solidFill>
                <a:schemeClr val="bg1"/>
              </a:solidFill>
              <a:latin typeface="Arial"/>
              <a:ea typeface="Arial"/>
              <a:cs typeface="Arial"/>
            </a:endParaRPr>
          </a:p>
          <a:p>
            <a:pPr>
              <a:buChar char="•"/>
            </a:pPr>
            <a:r>
              <a:rPr lang="en-GB" sz="2400">
                <a:solidFill>
                  <a:schemeClr val="bg1"/>
                </a:solidFill>
                <a:latin typeface="Arial"/>
                <a:ea typeface="Arial"/>
                <a:cs typeface="Arial"/>
              </a:rPr>
              <a:t> Advice on how to make friends, feel that this is needed to prioritised in primary school to help prepare for secondary school.</a:t>
            </a:r>
          </a:p>
          <a:p>
            <a:endParaRPr lang="en-GB" sz="2400">
              <a:solidFill>
                <a:schemeClr val="bg1"/>
              </a:solidFill>
              <a:latin typeface="Arial"/>
              <a:cs typeface="Arial"/>
            </a:endParaRPr>
          </a:p>
          <a:p>
            <a:pPr>
              <a:buChar char="•"/>
            </a:pPr>
            <a:r>
              <a:rPr lang="en-GB" sz="2400">
                <a:solidFill>
                  <a:schemeClr val="bg1"/>
                </a:solidFill>
                <a:latin typeface="Arial"/>
                <a:cs typeface="Arial"/>
              </a:rPr>
              <a:t> Whole school to have autism training.</a:t>
            </a:r>
          </a:p>
        </p:txBody>
      </p:sp>
    </p:spTree>
    <p:extLst>
      <p:ext uri="{BB962C8B-B14F-4D97-AF65-F5344CB8AC3E}">
        <p14:creationId xmlns:p14="http://schemas.microsoft.com/office/powerpoint/2010/main" val="195250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t>School experiences</a:t>
            </a:r>
          </a:p>
        </p:txBody>
      </p:sp>
      <p:sp>
        <p:nvSpPr>
          <p:cNvPr id="3" name="Content Placeholder 2">
            <a:extLst>
              <a:ext uri="{FF2B5EF4-FFF2-40B4-BE49-F238E27FC236}">
                <a16:creationId xmlns:a16="http://schemas.microsoft.com/office/drawing/2014/main" id="{85710C0F-10F2-3ACC-FE9A-82A08214B515}"/>
              </a:ext>
            </a:extLst>
          </p:cNvPr>
          <p:cNvSpPr>
            <a:spLocks noGrp="1"/>
          </p:cNvSpPr>
          <p:nvPr>
            <p:ph idx="1"/>
          </p:nvPr>
        </p:nvSpPr>
        <p:spPr>
          <a:xfrm>
            <a:off x="838200" y="1671484"/>
            <a:ext cx="9411314" cy="4505479"/>
          </a:xfrm>
        </p:spPr>
        <p:txBody>
          <a:bodyPr vert="horz" lIns="91440" tIns="45720" rIns="91440" bIns="45720" rtlCol="0" anchor="t">
            <a:normAutofit/>
          </a:bodyPr>
          <a:lstStyle/>
          <a:p>
            <a:r>
              <a:rPr lang="en-GB">
                <a:latin typeface="Arial"/>
                <a:cs typeface="Arial"/>
              </a:rPr>
              <a:t>Education was not the best experience</a:t>
            </a:r>
          </a:p>
          <a:p>
            <a:r>
              <a:rPr lang="en-GB">
                <a:latin typeface="Arial"/>
                <a:cs typeface="Arial"/>
              </a:rPr>
              <a:t>Learning was not individualised</a:t>
            </a:r>
          </a:p>
          <a:p>
            <a:r>
              <a:rPr lang="en-GB">
                <a:latin typeface="Arial"/>
                <a:cs typeface="Arial"/>
              </a:rPr>
              <a:t>Was not challenging enough for the more capable pupils</a:t>
            </a:r>
          </a:p>
          <a:p>
            <a:r>
              <a:rPr lang="en-GB">
                <a:latin typeface="Arial"/>
                <a:cs typeface="Arial"/>
              </a:rPr>
              <a:t>Was presumed not capable and not given opportunities</a:t>
            </a:r>
          </a:p>
          <a:p>
            <a:r>
              <a:rPr lang="en-GB">
                <a:latin typeface="Arial"/>
                <a:cs typeface="Arial"/>
              </a:rPr>
              <a:t>Lack of focus on strengths and interests</a:t>
            </a:r>
            <a:endParaRPr lang="en-GB"/>
          </a:p>
          <a:p>
            <a:r>
              <a:rPr lang="en-GB">
                <a:latin typeface="Arial"/>
                <a:cs typeface="Arial"/>
              </a:rPr>
              <a:t>Not autism friendly</a:t>
            </a:r>
            <a:endParaRPr lang="en-GB"/>
          </a:p>
          <a:p>
            <a:r>
              <a:rPr lang="en-GB">
                <a:latin typeface="Arial"/>
                <a:cs typeface="Arial"/>
              </a:rPr>
              <a:t>Staff did things for them</a:t>
            </a:r>
          </a:p>
          <a:p>
            <a:r>
              <a:rPr lang="en-GB">
                <a:latin typeface="Arial"/>
                <a:cs typeface="Arial"/>
              </a:rPr>
              <a:t>Not like when teachers directly asked her a question in front of the class</a:t>
            </a:r>
          </a:p>
          <a:p>
            <a:r>
              <a:rPr lang="en-GB">
                <a:latin typeface="Arial"/>
                <a:cs typeface="Arial"/>
              </a:rPr>
              <a:t>Liked teachers who gave clear and written instructions</a:t>
            </a:r>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rPr>
              <a:t>Teaching approaches</a:t>
            </a:r>
            <a:endParaRPr lang="en-US"/>
          </a:p>
        </p:txBody>
      </p:sp>
    </p:spTree>
    <p:extLst>
      <p:ext uri="{BB962C8B-B14F-4D97-AF65-F5344CB8AC3E}">
        <p14:creationId xmlns:p14="http://schemas.microsoft.com/office/powerpoint/2010/main" val="312234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latin typeface="Arial"/>
                <a:cs typeface="Arial"/>
              </a:rPr>
              <a:t>Advice for education professionals (from autistic women)</a:t>
            </a:r>
            <a:endParaRPr lang="en-GB"/>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Teacher relationships and teaching approaches</a:t>
            </a:r>
            <a:endParaRPr lang="en-US"/>
          </a:p>
        </p:txBody>
      </p:sp>
      <p:sp>
        <p:nvSpPr>
          <p:cNvPr id="6" name="Rectangle: Rounded Corners 5">
            <a:extLst>
              <a:ext uri="{FF2B5EF4-FFF2-40B4-BE49-F238E27FC236}">
                <a16:creationId xmlns:a16="http://schemas.microsoft.com/office/drawing/2014/main" id="{D4883410-7762-0220-7A77-D607D3FA2F37}"/>
              </a:ext>
            </a:extLst>
          </p:cNvPr>
          <p:cNvSpPr/>
          <p:nvPr/>
        </p:nvSpPr>
        <p:spPr>
          <a:xfrm>
            <a:off x="732234" y="1740510"/>
            <a:ext cx="10727531" cy="3968114"/>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buFont typeface="Arial"/>
              <a:buChar char="•"/>
            </a:pPr>
            <a:endParaRPr lang="en-US">
              <a:solidFill>
                <a:schemeClr val="bg1"/>
              </a:solidFill>
            </a:endParaRPr>
          </a:p>
          <a:p>
            <a:pPr>
              <a:buFont typeface="Arial"/>
              <a:buChar char="•"/>
            </a:pPr>
            <a:r>
              <a:rPr lang="en-GB" sz="2200">
                <a:solidFill>
                  <a:schemeClr val="bg1"/>
                </a:solidFill>
                <a:latin typeface="Arial"/>
                <a:ea typeface="Arial"/>
                <a:cs typeface="Arial"/>
              </a:rPr>
              <a:t>Training for all teaching staff on autism, and how to identify autism in girls and women.</a:t>
            </a:r>
          </a:p>
          <a:p>
            <a:pPr>
              <a:buFont typeface="Arial"/>
              <a:buChar char="•"/>
            </a:pPr>
            <a:endParaRPr lang="en-GB">
              <a:solidFill>
                <a:schemeClr val="bg1"/>
              </a:solidFill>
              <a:cs typeface="Calibri"/>
            </a:endParaRPr>
          </a:p>
          <a:p>
            <a:pPr>
              <a:buFont typeface="Arial"/>
              <a:buChar char="•"/>
            </a:pPr>
            <a:r>
              <a:rPr lang="en-GB" sz="2200">
                <a:solidFill>
                  <a:schemeClr val="bg1"/>
                </a:solidFill>
                <a:latin typeface="Arial"/>
                <a:cs typeface="Arial"/>
              </a:rPr>
              <a:t> Don't set the bar low, be ambitious.</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Incorporate special interests in learning and encourage extracurricular activities in these areas.</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Be clear and to the point. Have clear boundaries.</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Don't single people out in class.</a:t>
            </a:r>
          </a:p>
          <a:p>
            <a:pPr>
              <a:buFont typeface="Arial"/>
              <a:buChar char="•"/>
            </a:pPr>
            <a:endParaRPr lang="en-GB" sz="2200">
              <a:solidFill>
                <a:schemeClr val="bg1"/>
              </a:solidFill>
              <a:latin typeface="Arial"/>
              <a:cs typeface="Arial"/>
            </a:endParaRPr>
          </a:p>
        </p:txBody>
      </p:sp>
    </p:spTree>
    <p:extLst>
      <p:ext uri="{BB962C8B-B14F-4D97-AF65-F5344CB8AC3E}">
        <p14:creationId xmlns:p14="http://schemas.microsoft.com/office/powerpoint/2010/main" val="299281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4010-2226-229D-85F8-5890E8D8E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E9245-F1C6-D2F3-B5C8-9FA309BA90FD}"/>
              </a:ext>
            </a:extLst>
          </p:cNvPr>
          <p:cNvSpPr>
            <a:spLocks noGrp="1"/>
          </p:cNvSpPr>
          <p:nvPr>
            <p:ph type="title"/>
          </p:nvPr>
        </p:nvSpPr>
        <p:spPr>
          <a:xfrm>
            <a:off x="838200" y="638098"/>
            <a:ext cx="10515600" cy="511278"/>
          </a:xfrm>
        </p:spPr>
        <p:txBody>
          <a:bodyPr>
            <a:normAutofit fontScale="90000"/>
          </a:bodyPr>
          <a:lstStyle/>
          <a:p>
            <a:r>
              <a:rPr lang="en-GB">
                <a:latin typeface="Arial"/>
                <a:cs typeface="Arial"/>
              </a:rPr>
              <a:t>Advice for education professionals (from autistic women)</a:t>
            </a:r>
            <a:endParaRPr lang="en-GB"/>
          </a:p>
        </p:txBody>
      </p:sp>
      <p:sp>
        <p:nvSpPr>
          <p:cNvPr id="5" name="Text Placeholder 3">
            <a:extLst>
              <a:ext uri="{FF2B5EF4-FFF2-40B4-BE49-F238E27FC236}">
                <a16:creationId xmlns:a16="http://schemas.microsoft.com/office/drawing/2014/main" id="{629E2B4D-C755-A41F-EB98-82E3624B97BE}"/>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Teacher relationships and teaching approaches</a:t>
            </a:r>
            <a:endParaRPr lang="en-US"/>
          </a:p>
        </p:txBody>
      </p:sp>
      <p:sp>
        <p:nvSpPr>
          <p:cNvPr id="6" name="Rectangle: Rounded Corners 5">
            <a:extLst>
              <a:ext uri="{FF2B5EF4-FFF2-40B4-BE49-F238E27FC236}">
                <a16:creationId xmlns:a16="http://schemas.microsoft.com/office/drawing/2014/main" id="{5623E639-19B5-6F82-250D-D3E0AAFB52EE}"/>
              </a:ext>
            </a:extLst>
          </p:cNvPr>
          <p:cNvSpPr/>
          <p:nvPr/>
        </p:nvSpPr>
        <p:spPr>
          <a:xfrm>
            <a:off x="732234" y="1757002"/>
            <a:ext cx="10727531" cy="4041750"/>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buFont typeface="Arial"/>
              <a:buChar char="•"/>
            </a:pPr>
            <a:endParaRPr lang="en-US">
              <a:solidFill>
                <a:schemeClr val="bg1"/>
              </a:solidFill>
            </a:endParaRPr>
          </a:p>
          <a:p>
            <a:pPr>
              <a:buFont typeface="Arial"/>
              <a:buChar char="•"/>
            </a:pPr>
            <a:r>
              <a:rPr lang="en-GB" sz="2200">
                <a:solidFill>
                  <a:schemeClr val="bg1"/>
                </a:solidFill>
                <a:latin typeface="Arial"/>
                <a:cs typeface="Arial"/>
              </a:rPr>
              <a:t> Avoid competitions or be considerate in how they are presented.</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Give pre-warnings if something is going to be different, even if it seems small.</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Make a special effort to build a relationship.</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Give positive encouragement but don't be too pushy.</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Allow regulation breaks when they are needed. Have a safe space for this.</a:t>
            </a:r>
          </a:p>
          <a:p>
            <a:pPr>
              <a:buFont typeface="Arial"/>
              <a:buChar char="•"/>
            </a:pPr>
            <a:endParaRPr lang="en-GB" sz="2200">
              <a:solidFill>
                <a:schemeClr val="bg1"/>
              </a:solidFill>
              <a:latin typeface="Arial"/>
              <a:cs typeface="Arial"/>
            </a:endParaRPr>
          </a:p>
          <a:p>
            <a:pPr>
              <a:buFont typeface="Arial"/>
              <a:buChar char="•"/>
            </a:pPr>
            <a:r>
              <a:rPr lang="en-GB" sz="2200">
                <a:solidFill>
                  <a:schemeClr val="bg1"/>
                </a:solidFill>
                <a:latin typeface="Arial"/>
                <a:cs typeface="Arial"/>
              </a:rPr>
              <a:t> Subtle approaches so that autistic students are not singled out.</a:t>
            </a:r>
          </a:p>
          <a:p>
            <a:pPr>
              <a:buFont typeface="Arial"/>
              <a:buChar char="•"/>
            </a:pPr>
            <a:endParaRPr lang="en-GB" sz="2200">
              <a:solidFill>
                <a:schemeClr val="bg1"/>
              </a:solidFill>
              <a:latin typeface="Arial"/>
              <a:cs typeface="Arial"/>
            </a:endParaRPr>
          </a:p>
        </p:txBody>
      </p:sp>
    </p:spTree>
    <p:extLst>
      <p:ext uri="{BB962C8B-B14F-4D97-AF65-F5344CB8AC3E}">
        <p14:creationId xmlns:p14="http://schemas.microsoft.com/office/powerpoint/2010/main" val="3859326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t>School experiences</a:t>
            </a:r>
          </a:p>
        </p:txBody>
      </p:sp>
      <p:sp>
        <p:nvSpPr>
          <p:cNvPr id="3" name="Content Placeholder 2">
            <a:extLst>
              <a:ext uri="{FF2B5EF4-FFF2-40B4-BE49-F238E27FC236}">
                <a16:creationId xmlns:a16="http://schemas.microsoft.com/office/drawing/2014/main" id="{85710C0F-10F2-3ACC-FE9A-82A08214B515}"/>
              </a:ext>
            </a:extLst>
          </p:cNvPr>
          <p:cNvSpPr>
            <a:spLocks noGrp="1"/>
          </p:cNvSpPr>
          <p:nvPr>
            <p:ph idx="1"/>
          </p:nvPr>
        </p:nvSpPr>
        <p:spPr>
          <a:xfrm>
            <a:off x="838200" y="1671484"/>
            <a:ext cx="9601814" cy="4505479"/>
          </a:xfrm>
        </p:spPr>
        <p:txBody>
          <a:bodyPr vert="horz" lIns="91440" tIns="45720" rIns="91440" bIns="45720" rtlCol="0" anchor="t">
            <a:normAutofit/>
          </a:bodyPr>
          <a:lstStyle/>
          <a:p>
            <a:r>
              <a:rPr lang="en-GB">
                <a:latin typeface="Arial"/>
                <a:cs typeface="Arial"/>
              </a:rPr>
              <a:t>Did not experience sensory overload as went to a small school that felt safe due to positive relationship with teaching staff.</a:t>
            </a:r>
          </a:p>
          <a:p>
            <a:r>
              <a:rPr lang="en-GB">
                <a:latin typeface="Arial"/>
                <a:cs typeface="Arial"/>
              </a:rPr>
              <a:t>Hated when it got noisy. Couldn't concentrate in class due to background noise.</a:t>
            </a:r>
          </a:p>
          <a:p>
            <a:r>
              <a:rPr lang="en-GB">
                <a:latin typeface="Arial"/>
                <a:cs typeface="Arial"/>
              </a:rPr>
              <a:t>Lights too bright, no dimmer switches.</a:t>
            </a:r>
            <a:endParaRPr lang="en-GB"/>
          </a:p>
          <a:p>
            <a:r>
              <a:rPr lang="en-GB">
                <a:latin typeface="Arial"/>
                <a:cs typeface="Arial"/>
              </a:rPr>
              <a:t>Crowded</a:t>
            </a:r>
            <a:endParaRPr lang="en-GB"/>
          </a:p>
          <a:p>
            <a:r>
              <a:rPr lang="en-GB">
                <a:latin typeface="Arial"/>
                <a:cs typeface="Arial"/>
              </a:rPr>
              <a:t>Liked secondary school as didn't have to wear school uniform. Hated school uniform as it felt really uncomfortable.</a:t>
            </a:r>
            <a:endParaRPr lang="en-GB"/>
          </a:p>
          <a:p>
            <a:endParaRPr lang="en-GB"/>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School environment (sensory aspects)</a:t>
            </a:r>
            <a:endParaRPr lang="en-US"/>
          </a:p>
        </p:txBody>
      </p:sp>
    </p:spTree>
    <p:extLst>
      <p:ext uri="{BB962C8B-B14F-4D97-AF65-F5344CB8AC3E}">
        <p14:creationId xmlns:p14="http://schemas.microsoft.com/office/powerpoint/2010/main" val="38641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latin typeface="Arial"/>
                <a:cs typeface="Arial"/>
              </a:rPr>
              <a:t>Advice for education professionals (from autistic women)</a:t>
            </a:r>
            <a:endParaRPr lang="en-GB"/>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Sensory experiences</a:t>
            </a:r>
            <a:endParaRPr lang="en-US"/>
          </a:p>
        </p:txBody>
      </p:sp>
      <p:sp>
        <p:nvSpPr>
          <p:cNvPr id="4" name="Rectangle: Rounded Corners 3">
            <a:extLst>
              <a:ext uri="{FF2B5EF4-FFF2-40B4-BE49-F238E27FC236}">
                <a16:creationId xmlns:a16="http://schemas.microsoft.com/office/drawing/2014/main" id="{1964A19C-8E72-8711-72CD-B35803D33569}"/>
              </a:ext>
            </a:extLst>
          </p:cNvPr>
          <p:cNvSpPr/>
          <p:nvPr/>
        </p:nvSpPr>
        <p:spPr>
          <a:xfrm>
            <a:off x="732234" y="1660654"/>
            <a:ext cx="10727531" cy="4157854"/>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buFont typeface="Arial"/>
              <a:buChar char="•"/>
            </a:pPr>
            <a:r>
              <a:rPr lang="en-GB" sz="2400">
                <a:solidFill>
                  <a:schemeClr val="bg1"/>
                </a:solidFill>
                <a:latin typeface="Arial"/>
                <a:ea typeface="Arial"/>
                <a:cs typeface="Arial"/>
              </a:rPr>
              <a:t> Quiet routes for transitions, especially in secondary schools</a:t>
            </a:r>
            <a:endParaRPr lang="en-GB" sz="2400">
              <a:solidFill>
                <a:schemeClr val="bg1"/>
              </a:solidFill>
              <a:latin typeface="Arial"/>
              <a:cs typeface="Arial"/>
            </a:endParaRPr>
          </a:p>
          <a:p>
            <a:pPr>
              <a:buFont typeface="Arial"/>
              <a:buChar char="•"/>
            </a:pPr>
            <a:endParaRPr lang="en-GB" sz="2400">
              <a:solidFill>
                <a:schemeClr val="bg1"/>
              </a:solidFill>
              <a:latin typeface="Arial"/>
              <a:cs typeface="Arial"/>
            </a:endParaRPr>
          </a:p>
          <a:p>
            <a:pPr>
              <a:buFont typeface="Arial"/>
              <a:buChar char="•"/>
            </a:pPr>
            <a:r>
              <a:rPr lang="en-GB" sz="2400">
                <a:solidFill>
                  <a:schemeClr val="bg1"/>
                </a:solidFill>
                <a:latin typeface="Arial"/>
                <a:cs typeface="Arial"/>
              </a:rPr>
              <a:t> Movement breaks and able to take regulation breaks when they are needed</a:t>
            </a:r>
          </a:p>
          <a:p>
            <a:pPr>
              <a:buFont typeface="Arial"/>
              <a:buChar char="•"/>
            </a:pPr>
            <a:endParaRPr lang="en-GB" sz="2400">
              <a:solidFill>
                <a:schemeClr val="bg1"/>
              </a:solidFill>
              <a:latin typeface="Arial"/>
              <a:cs typeface="Arial"/>
            </a:endParaRPr>
          </a:p>
          <a:p>
            <a:pPr>
              <a:buFont typeface="Arial"/>
              <a:buChar char="•"/>
            </a:pPr>
            <a:r>
              <a:rPr lang="en-GB" sz="2400">
                <a:solidFill>
                  <a:schemeClr val="bg1"/>
                </a:solidFill>
                <a:latin typeface="Arial"/>
                <a:cs typeface="Arial"/>
              </a:rPr>
              <a:t> Allow use of regulation tools in the classroom</a:t>
            </a:r>
          </a:p>
          <a:p>
            <a:pPr>
              <a:buFont typeface="Arial"/>
              <a:buChar char="•"/>
            </a:pPr>
            <a:endParaRPr lang="en-GB" sz="2400">
              <a:solidFill>
                <a:schemeClr val="bg1"/>
              </a:solidFill>
              <a:latin typeface="Arial"/>
              <a:cs typeface="Arial"/>
            </a:endParaRPr>
          </a:p>
          <a:p>
            <a:pPr>
              <a:buFont typeface="Arial"/>
              <a:buChar char="•"/>
            </a:pPr>
            <a:r>
              <a:rPr lang="en-GB" sz="2400">
                <a:solidFill>
                  <a:schemeClr val="bg1"/>
                </a:solidFill>
                <a:latin typeface="Arial"/>
                <a:cs typeface="Arial"/>
              </a:rPr>
              <a:t> Create a cosy space</a:t>
            </a:r>
          </a:p>
          <a:p>
            <a:endParaRPr lang="en-GB" sz="2400">
              <a:solidFill>
                <a:schemeClr val="bg1"/>
              </a:solidFill>
              <a:latin typeface="Arial"/>
              <a:cs typeface="Arial"/>
            </a:endParaRPr>
          </a:p>
          <a:p>
            <a:pPr>
              <a:buFont typeface="Arial"/>
              <a:buChar char="•"/>
            </a:pPr>
            <a:r>
              <a:rPr lang="en-GB" sz="2400">
                <a:solidFill>
                  <a:schemeClr val="bg1"/>
                </a:solidFill>
                <a:latin typeface="Arial"/>
                <a:cs typeface="Arial"/>
              </a:rPr>
              <a:t> Be aware of how the school environment is impacting the individual's sensory needs – ask the individual</a:t>
            </a:r>
          </a:p>
        </p:txBody>
      </p:sp>
    </p:spTree>
    <p:extLst>
      <p:ext uri="{BB962C8B-B14F-4D97-AF65-F5344CB8AC3E}">
        <p14:creationId xmlns:p14="http://schemas.microsoft.com/office/powerpoint/2010/main" val="31751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CDFA-25EF-419D-2110-485C1BB5D8C5}"/>
              </a:ext>
            </a:extLst>
          </p:cNvPr>
          <p:cNvSpPr>
            <a:spLocks noGrp="1"/>
          </p:cNvSpPr>
          <p:nvPr>
            <p:ph type="title"/>
          </p:nvPr>
        </p:nvSpPr>
        <p:spPr/>
        <p:txBody>
          <a:bodyPr>
            <a:normAutofit fontScale="90000"/>
          </a:bodyPr>
          <a:lstStyle/>
          <a:p>
            <a:r>
              <a:rPr lang="en-GB">
                <a:latin typeface="Arial"/>
                <a:cs typeface="Arial"/>
              </a:rPr>
              <a:t>School experiences</a:t>
            </a:r>
            <a:endParaRPr lang="en-GB"/>
          </a:p>
        </p:txBody>
      </p:sp>
      <p:sp>
        <p:nvSpPr>
          <p:cNvPr id="3" name="Content Placeholder 2">
            <a:extLst>
              <a:ext uri="{FF2B5EF4-FFF2-40B4-BE49-F238E27FC236}">
                <a16:creationId xmlns:a16="http://schemas.microsoft.com/office/drawing/2014/main" id="{C7396737-EFE4-6F76-3D66-F5EDB66B1FCD}"/>
              </a:ext>
            </a:extLst>
          </p:cNvPr>
          <p:cNvSpPr>
            <a:spLocks noGrp="1"/>
          </p:cNvSpPr>
          <p:nvPr>
            <p:ph idx="1"/>
          </p:nvPr>
        </p:nvSpPr>
        <p:spPr/>
        <p:txBody>
          <a:bodyPr vert="horz" lIns="91440" tIns="45720" rIns="91440" bIns="45720" rtlCol="0" anchor="t">
            <a:normAutofit/>
          </a:bodyPr>
          <a:lstStyle/>
          <a:p>
            <a:r>
              <a:rPr lang="en-GB">
                <a:latin typeface="Arial"/>
                <a:cs typeface="Arial"/>
              </a:rPr>
              <a:t>Found people tended to associate shyness to autism rather than exploring other potential co-occurring diagnosis- later diagnosed with social anxiety.</a:t>
            </a:r>
          </a:p>
          <a:p>
            <a:r>
              <a:rPr lang="en-GB">
                <a:latin typeface="Arial"/>
                <a:cs typeface="Arial"/>
              </a:rPr>
              <a:t>Less support for autistic females who seemed 'more able’.</a:t>
            </a:r>
          </a:p>
          <a:p>
            <a:r>
              <a:rPr lang="en-GB">
                <a:latin typeface="Arial"/>
                <a:cs typeface="Arial"/>
              </a:rPr>
              <a:t>Lack of focus from teachers on areas of strengths and interests has led to a feeling of missed opportunities since leaving school. Was always assumed she needed 'help’.</a:t>
            </a:r>
          </a:p>
          <a:p>
            <a:r>
              <a:rPr lang="en-GB">
                <a:latin typeface="Arial"/>
                <a:cs typeface="Arial"/>
              </a:rPr>
              <a:t>Lack of understanding of needing to take regulation breaks, and how anxiety presented for her (due to masking). Led to her anxiety being minimised by teachers, and overall anxiety increasing to the point of feeling too anxious to come to school.</a:t>
            </a:r>
          </a:p>
        </p:txBody>
      </p:sp>
      <p:sp>
        <p:nvSpPr>
          <p:cNvPr id="4" name="Text Placeholder 3">
            <a:extLst>
              <a:ext uri="{FF2B5EF4-FFF2-40B4-BE49-F238E27FC236}">
                <a16:creationId xmlns:a16="http://schemas.microsoft.com/office/drawing/2014/main" id="{B0C3BB97-650B-3598-09DB-0F8B181A79BA}"/>
              </a:ext>
            </a:extLst>
          </p:cNvPr>
          <p:cNvSpPr>
            <a:spLocks noGrp="1"/>
          </p:cNvSpPr>
          <p:nvPr>
            <p:ph type="body" sz="quarter" idx="10"/>
          </p:nvPr>
        </p:nvSpPr>
        <p:spPr/>
        <p:txBody>
          <a:bodyPr vert="horz" lIns="91440" tIns="45720" rIns="91440" bIns="45720" rtlCol="0" anchor="t">
            <a:noAutofit/>
          </a:bodyPr>
          <a:lstStyle/>
          <a:p>
            <a:r>
              <a:rPr lang="en-GB">
                <a:latin typeface="Arial"/>
                <a:cs typeface="Arial"/>
              </a:rPr>
              <a:t>Overall impact on wellbeing</a:t>
            </a:r>
            <a:endParaRPr lang="en-GB"/>
          </a:p>
        </p:txBody>
      </p:sp>
    </p:spTree>
    <p:extLst>
      <p:ext uri="{BB962C8B-B14F-4D97-AF65-F5344CB8AC3E}">
        <p14:creationId xmlns:p14="http://schemas.microsoft.com/office/powerpoint/2010/main" val="151832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E405-23E5-13C1-9961-3EDD91B0D003}"/>
              </a:ext>
            </a:extLst>
          </p:cNvPr>
          <p:cNvSpPr>
            <a:spLocks noGrp="1"/>
          </p:cNvSpPr>
          <p:nvPr>
            <p:ph type="title"/>
          </p:nvPr>
        </p:nvSpPr>
        <p:spPr>
          <a:xfrm>
            <a:off x="838200" y="638098"/>
            <a:ext cx="10515600" cy="511278"/>
          </a:xfrm>
        </p:spPr>
        <p:txBody>
          <a:bodyPr>
            <a:normAutofit fontScale="90000"/>
          </a:bodyPr>
          <a:lstStyle/>
          <a:p>
            <a:r>
              <a:rPr lang="en-GB">
                <a:latin typeface="Arial"/>
                <a:cs typeface="Arial"/>
              </a:rPr>
              <a:t>Advice for education professionals</a:t>
            </a:r>
            <a:endParaRPr lang="en-GB"/>
          </a:p>
        </p:txBody>
      </p:sp>
      <p:sp>
        <p:nvSpPr>
          <p:cNvPr id="5" name="Text Placeholder 3">
            <a:extLst>
              <a:ext uri="{FF2B5EF4-FFF2-40B4-BE49-F238E27FC236}">
                <a16:creationId xmlns:a16="http://schemas.microsoft.com/office/drawing/2014/main" id="{E9590B3F-330D-80B4-6501-A65B72DBD626}"/>
              </a:ext>
            </a:extLst>
          </p:cNvPr>
          <p:cNvSpPr txBox="1">
            <a:spLocks/>
          </p:cNvSpPr>
          <p:nvPr/>
        </p:nvSpPr>
        <p:spPr>
          <a:xfrm>
            <a:off x="838200" y="1149376"/>
            <a:ext cx="10515600" cy="413620"/>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84B6"/>
                </a:solidFill>
                <a:latin typeface="Arial"/>
                <a:cs typeface="Arial"/>
              </a:rPr>
              <a:t>Wellbeing</a:t>
            </a:r>
            <a:endParaRPr lang="en-US"/>
          </a:p>
        </p:txBody>
      </p:sp>
      <p:sp>
        <p:nvSpPr>
          <p:cNvPr id="4" name="Rectangle: Rounded Corners 3">
            <a:extLst>
              <a:ext uri="{FF2B5EF4-FFF2-40B4-BE49-F238E27FC236}">
                <a16:creationId xmlns:a16="http://schemas.microsoft.com/office/drawing/2014/main" id="{FF191590-EB5C-D669-E953-A29B0D79A6CA}"/>
              </a:ext>
            </a:extLst>
          </p:cNvPr>
          <p:cNvSpPr/>
          <p:nvPr/>
        </p:nvSpPr>
        <p:spPr>
          <a:xfrm>
            <a:off x="732234" y="1740128"/>
            <a:ext cx="10727531" cy="3968496"/>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buFont typeface="Arial"/>
              <a:buChar char="•"/>
            </a:pPr>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 Direct support/intervention when diagnosed (especially if a teenager) to support understanding of diagnosis and to build self-esteem</a:t>
            </a:r>
            <a:endParaRPr lang="en-GB" sz="2000">
              <a:solidFill>
                <a:schemeClr val="bg1"/>
              </a:solidFill>
              <a:cs typeface="Calibri"/>
            </a:endParaRPr>
          </a:p>
          <a:p>
            <a:pPr>
              <a:buFont typeface="Arial"/>
              <a:buChar char="•"/>
            </a:pPr>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 Focus on strengths to build self-esteem</a:t>
            </a:r>
          </a:p>
          <a:p>
            <a:pPr>
              <a:buFont typeface="Arial"/>
              <a:buChar char="•"/>
            </a:pPr>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 Staff to build relationships and create safe person/place for daily check ins</a:t>
            </a:r>
          </a:p>
          <a:p>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 Teachers to have training on subtle mental health signs or signs of autism in girls</a:t>
            </a:r>
          </a:p>
          <a:p>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Mental health and autism awareness days</a:t>
            </a:r>
          </a:p>
          <a:p>
            <a:endParaRPr lang="en-GB" sz="2000">
              <a:solidFill>
                <a:schemeClr val="bg1"/>
              </a:solidFill>
              <a:latin typeface="Arial"/>
              <a:cs typeface="Arial"/>
            </a:endParaRPr>
          </a:p>
          <a:p>
            <a:pPr>
              <a:buFont typeface="Arial"/>
              <a:buChar char="•"/>
            </a:pPr>
            <a:r>
              <a:rPr lang="en-GB" sz="2000">
                <a:solidFill>
                  <a:schemeClr val="bg1"/>
                </a:solidFill>
                <a:latin typeface="Arial"/>
                <a:cs typeface="Arial"/>
              </a:rPr>
              <a:t>Take bullying seriously – giving advice to 'just ignore it' is not helpful</a:t>
            </a:r>
          </a:p>
          <a:p>
            <a:pPr>
              <a:buFont typeface="Arial"/>
              <a:buChar char="•"/>
            </a:pPr>
            <a:endParaRPr lang="en-GB" sz="2000">
              <a:solidFill>
                <a:schemeClr val="bg1"/>
              </a:solidFill>
              <a:latin typeface="Arial"/>
              <a:cs typeface="Arial"/>
            </a:endParaRPr>
          </a:p>
        </p:txBody>
      </p:sp>
    </p:spTree>
    <p:extLst>
      <p:ext uri="{BB962C8B-B14F-4D97-AF65-F5344CB8AC3E}">
        <p14:creationId xmlns:p14="http://schemas.microsoft.com/office/powerpoint/2010/main" val="402192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D3FF-AB19-1F52-3CEB-63F7AF4909F5}"/>
              </a:ext>
            </a:extLst>
          </p:cNvPr>
          <p:cNvSpPr>
            <a:spLocks noGrp="1"/>
          </p:cNvSpPr>
          <p:nvPr>
            <p:ph type="title"/>
          </p:nvPr>
        </p:nvSpPr>
        <p:spPr/>
        <p:txBody>
          <a:bodyPr>
            <a:normAutofit fontScale="90000"/>
          </a:bodyPr>
          <a:lstStyle/>
          <a:p>
            <a:r>
              <a:rPr lang="en-GB">
                <a:solidFill>
                  <a:srgbClr val="ED7102"/>
                </a:solidFill>
                <a:latin typeface="Arial"/>
                <a:cs typeface="Arial"/>
              </a:rPr>
              <a:t>School experiences: Secondary </a:t>
            </a:r>
            <a:endParaRPr lang="en-GB">
              <a:solidFill>
                <a:srgbClr val="ED7102"/>
              </a:solidFill>
            </a:endParaRPr>
          </a:p>
        </p:txBody>
      </p:sp>
      <p:sp>
        <p:nvSpPr>
          <p:cNvPr id="4" name="Text Placeholder 3">
            <a:extLst>
              <a:ext uri="{FF2B5EF4-FFF2-40B4-BE49-F238E27FC236}">
                <a16:creationId xmlns:a16="http://schemas.microsoft.com/office/drawing/2014/main" id="{68A7CE12-4C2A-65F4-F228-2180955CCBDE}"/>
              </a:ext>
            </a:extLst>
          </p:cNvPr>
          <p:cNvSpPr>
            <a:spLocks noGrp="1"/>
          </p:cNvSpPr>
          <p:nvPr>
            <p:ph type="body" sz="quarter" idx="10"/>
          </p:nvPr>
        </p:nvSpPr>
        <p:spPr/>
        <p:txBody>
          <a:bodyPr vert="horz" lIns="91440" tIns="45720" rIns="91440" bIns="45720" rtlCol="0" anchor="t">
            <a:noAutofit/>
          </a:bodyPr>
          <a:lstStyle/>
          <a:p>
            <a:r>
              <a:rPr lang="en-GB">
                <a:solidFill>
                  <a:srgbClr val="0084B6"/>
                </a:solidFill>
                <a:latin typeface="Arial"/>
                <a:cs typeface="Arial"/>
              </a:rPr>
              <a:t>A summary of a recent article by Jessica Dark (2022)</a:t>
            </a:r>
            <a:endParaRPr lang="en-GB">
              <a:solidFill>
                <a:srgbClr val="0084B6"/>
              </a:solidFill>
            </a:endParaRPr>
          </a:p>
        </p:txBody>
      </p:sp>
      <p:sp>
        <p:nvSpPr>
          <p:cNvPr id="6" name="TextBox 5">
            <a:extLst>
              <a:ext uri="{FF2B5EF4-FFF2-40B4-BE49-F238E27FC236}">
                <a16:creationId xmlns:a16="http://schemas.microsoft.com/office/drawing/2014/main" id="{2D1C6DB6-9C39-75B0-7375-4165CC9B3B1A}"/>
              </a:ext>
            </a:extLst>
          </p:cNvPr>
          <p:cNvSpPr txBox="1"/>
          <p:nvPr/>
        </p:nvSpPr>
        <p:spPr>
          <a:xfrm>
            <a:off x="307562" y="5984246"/>
            <a:ext cx="10894378" cy="646331"/>
          </a:xfrm>
          <a:prstGeom prst="rect">
            <a:avLst/>
          </a:prstGeom>
          <a:noFill/>
        </p:spPr>
        <p:txBody>
          <a:bodyPr wrap="square" lIns="91440" tIns="45720" rIns="91440" bIns="45720" rtlCol="0" anchor="t">
            <a:spAutoFit/>
          </a:bodyPr>
          <a:lstStyle/>
          <a:p>
            <a:r>
              <a:rPr lang="en-GB">
                <a:solidFill>
                  <a:srgbClr val="636362"/>
                </a:solidFill>
                <a:latin typeface="Arial"/>
                <a:cs typeface="Arial"/>
                <a:hlinkClick r:id="rId2">
                  <a:extLst>
                    <a:ext uri="{A12FA001-AC4F-418D-AE19-62706E023703}">
                      <ahyp:hlinkClr xmlns:ahyp="http://schemas.microsoft.com/office/drawing/2018/hyperlinkcolor" val="tx"/>
                    </a:ext>
                  </a:extLst>
                </a:hlinkClick>
              </a:rPr>
              <a:t>The Lost Generation of Autistic Women's Experiences of Secondary School: An Interpretative Phenomenological Analysis Approach (uel.ac.uk)al</a:t>
            </a:r>
            <a:endParaRPr lang="en-US">
              <a:solidFill>
                <a:srgbClr val="636362"/>
              </a:solidFill>
              <a:cs typeface="Calibri"/>
              <a:hlinkClick r:id="" action="ppaction://noaction">
                <a:extLst>
                  <a:ext uri="{A12FA001-AC4F-418D-AE19-62706E023703}">
                    <ahyp:hlinkClr xmlns:ahyp="http://schemas.microsoft.com/office/drawing/2018/hyperlinkcolor" val="tx"/>
                  </a:ext>
                </a:extLst>
              </a:hlinkClick>
            </a:endParaRPr>
          </a:p>
        </p:txBody>
      </p:sp>
      <p:sp>
        <p:nvSpPr>
          <p:cNvPr id="7" name="Content Placeholder 6">
            <a:extLst>
              <a:ext uri="{FF2B5EF4-FFF2-40B4-BE49-F238E27FC236}">
                <a16:creationId xmlns:a16="http://schemas.microsoft.com/office/drawing/2014/main" id="{A0065CC5-358F-AE08-8380-E94F86AD12F5}"/>
              </a:ext>
            </a:extLst>
          </p:cNvPr>
          <p:cNvSpPr>
            <a:spLocks noGrp="1"/>
          </p:cNvSpPr>
          <p:nvPr>
            <p:ph idx="1"/>
          </p:nvPr>
        </p:nvSpPr>
        <p:spPr>
          <a:xfrm>
            <a:off x="838200" y="2024779"/>
            <a:ext cx="10515600" cy="3339383"/>
          </a:xfrm>
        </p:spPr>
        <p:txBody>
          <a:bodyPr vert="horz" lIns="91440" tIns="45720" rIns="91440" bIns="45720" rtlCol="0" anchor="t">
            <a:normAutofit/>
          </a:bodyPr>
          <a:lstStyle/>
          <a:p>
            <a:r>
              <a:rPr lang="en-GB">
                <a:latin typeface="Arial"/>
                <a:cs typeface="Arial"/>
              </a:rPr>
              <a:t>8 participants were interviewed.</a:t>
            </a:r>
            <a:endParaRPr lang="en-US"/>
          </a:p>
          <a:p>
            <a:r>
              <a:rPr lang="en-GB">
                <a:latin typeface="Arial"/>
                <a:cs typeface="Arial"/>
              </a:rPr>
              <a:t>All participants were assigned female at birth, had completed secondary education, and received an autism diagnosis since secondary education.</a:t>
            </a:r>
            <a:endParaRPr lang="en-GB"/>
          </a:p>
          <a:p>
            <a:r>
              <a:rPr lang="en-GB">
                <a:latin typeface="Arial"/>
                <a:cs typeface="Arial"/>
              </a:rPr>
              <a:t>Difficulties understanding verbal instructions, coping with noisy environments, and maintaining relationships with peers.</a:t>
            </a:r>
            <a:endParaRPr lang="en-GB"/>
          </a:p>
          <a:p>
            <a:r>
              <a:rPr lang="en-GB">
                <a:latin typeface="Arial"/>
                <a:cs typeface="Arial"/>
              </a:rPr>
              <a:t>Emotional health difficulties were experienced by all participants.</a:t>
            </a:r>
            <a:endParaRPr lang="en-GB"/>
          </a:p>
          <a:p>
            <a:r>
              <a:rPr lang="en-GB">
                <a:latin typeface="Arial"/>
                <a:cs typeface="Arial"/>
              </a:rPr>
              <a:t>Reported high anxiety, fear of social situations, being isolated, having suicidal intentions and engaging in self-harm.</a:t>
            </a: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257560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DE95E2CF-397F-B3B5-0891-4A44A17CD7B7}"/>
              </a:ext>
            </a:extLst>
          </p:cNvPr>
          <p:cNvPicPr>
            <a:picLocks noChangeAspect="1"/>
          </p:cNvPicPr>
          <p:nvPr/>
        </p:nvPicPr>
        <p:blipFill>
          <a:blip r:embed="rId2"/>
          <a:stretch>
            <a:fillRect/>
          </a:stretch>
        </p:blipFill>
        <p:spPr>
          <a:xfrm>
            <a:off x="2335911" y="1110898"/>
            <a:ext cx="7520178" cy="1403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white background with black text&#10;&#10;Description automatically generated">
            <a:extLst>
              <a:ext uri="{FF2B5EF4-FFF2-40B4-BE49-F238E27FC236}">
                <a16:creationId xmlns:a16="http://schemas.microsoft.com/office/drawing/2014/main" id="{52434263-0A4C-B341-9907-BD69D224FA7B}"/>
              </a:ext>
            </a:extLst>
          </p:cNvPr>
          <p:cNvPicPr>
            <a:picLocks noChangeAspect="1"/>
          </p:cNvPicPr>
          <p:nvPr/>
        </p:nvPicPr>
        <p:blipFill>
          <a:blip r:embed="rId3"/>
          <a:stretch>
            <a:fillRect/>
          </a:stretch>
        </p:blipFill>
        <p:spPr>
          <a:xfrm>
            <a:off x="2335911" y="2890181"/>
            <a:ext cx="7520178" cy="1448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049CB6B-0003-D036-7974-FCFA6E803073}"/>
              </a:ext>
            </a:extLst>
          </p:cNvPr>
          <p:cNvPicPr>
            <a:picLocks noChangeAspect="1"/>
          </p:cNvPicPr>
          <p:nvPr/>
        </p:nvPicPr>
        <p:blipFill>
          <a:blip r:embed="rId4"/>
          <a:stretch>
            <a:fillRect/>
          </a:stretch>
        </p:blipFill>
        <p:spPr>
          <a:xfrm>
            <a:off x="2335911" y="4714523"/>
            <a:ext cx="7520178" cy="1330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537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3A91-AC08-300F-A338-FBDCA36E143F}"/>
              </a:ext>
            </a:extLst>
          </p:cNvPr>
          <p:cNvSpPr>
            <a:spLocks noGrp="1"/>
          </p:cNvSpPr>
          <p:nvPr>
            <p:ph type="title"/>
          </p:nvPr>
        </p:nvSpPr>
        <p:spPr/>
        <p:txBody>
          <a:bodyPr>
            <a:normAutofit fontScale="90000"/>
          </a:bodyPr>
          <a:lstStyle/>
          <a:p>
            <a:r>
              <a:rPr lang="en-GB">
                <a:latin typeface="Arial"/>
                <a:cs typeface="Arial"/>
              </a:rPr>
              <a:t>Summary</a:t>
            </a:r>
            <a:endParaRPr lang="en-GB"/>
          </a:p>
        </p:txBody>
      </p:sp>
      <p:sp>
        <p:nvSpPr>
          <p:cNvPr id="3" name="Content Placeholder 2">
            <a:extLst>
              <a:ext uri="{FF2B5EF4-FFF2-40B4-BE49-F238E27FC236}">
                <a16:creationId xmlns:a16="http://schemas.microsoft.com/office/drawing/2014/main" id="{8857EF1F-F8A9-6E7E-4158-DC4835181EE7}"/>
              </a:ext>
            </a:extLst>
          </p:cNvPr>
          <p:cNvSpPr>
            <a:spLocks noGrp="1"/>
          </p:cNvSpPr>
          <p:nvPr>
            <p:ph idx="1"/>
          </p:nvPr>
        </p:nvSpPr>
        <p:spPr>
          <a:xfrm>
            <a:off x="838200" y="1463040"/>
            <a:ext cx="10515600" cy="4713923"/>
          </a:xfrm>
        </p:spPr>
        <p:txBody>
          <a:bodyPr vert="horz" lIns="91440" tIns="45720" rIns="91440" bIns="45720" rtlCol="0" anchor="t">
            <a:normAutofit lnSpcReduction="10000"/>
          </a:bodyPr>
          <a:lstStyle/>
          <a:p>
            <a:pPr marL="0" indent="0">
              <a:buNone/>
            </a:pPr>
            <a:r>
              <a:rPr lang="en-GB">
                <a:latin typeface="Arial"/>
                <a:cs typeface="Arial"/>
              </a:rPr>
              <a:t>Due to the diagnostic differences, autistic girls and women often have missed diagnoses.</a:t>
            </a:r>
            <a:endParaRPr lang="en-US">
              <a:latin typeface="Arial"/>
              <a:cs typeface="Arial"/>
            </a:endParaRPr>
          </a:p>
          <a:p>
            <a:pPr marL="0" indent="0">
              <a:buNone/>
            </a:pPr>
            <a:r>
              <a:rPr lang="en-GB">
                <a:latin typeface="Arial"/>
                <a:cs typeface="Arial"/>
              </a:rPr>
              <a:t>This can have an impact on their education and school experiences </a:t>
            </a:r>
            <a:endParaRPr lang="en-US">
              <a:latin typeface="Arial"/>
              <a:cs typeface="Arial"/>
            </a:endParaRPr>
          </a:p>
          <a:p>
            <a:pPr marL="0" indent="0">
              <a:buNone/>
            </a:pPr>
            <a:r>
              <a:rPr lang="en-GB">
                <a:latin typeface="Arial"/>
                <a:cs typeface="Arial"/>
              </a:rPr>
              <a:t>Not receiving the appropriate support can led to a negative school experience such as Emotionally Based School Avoidance (EBSA)</a:t>
            </a:r>
          </a:p>
          <a:p>
            <a:pPr marL="0" indent="0">
              <a:buNone/>
            </a:pPr>
            <a:r>
              <a:rPr lang="en-GB">
                <a:latin typeface="Arial"/>
                <a:cs typeface="Arial"/>
              </a:rPr>
              <a:t>Lack of understanding and appropriate support can also lead to self-harm, and suicide. Autistic women are 13 times more likely than non-autistic women to die by suicide (</a:t>
            </a:r>
            <a:r>
              <a:rPr lang="en-GB" err="1">
                <a:latin typeface="Arial"/>
                <a:cs typeface="Arial"/>
              </a:rPr>
              <a:t>Hirvikoski</a:t>
            </a:r>
            <a:r>
              <a:rPr lang="en-GB">
                <a:latin typeface="Arial"/>
                <a:cs typeface="Arial"/>
              </a:rPr>
              <a:t> et al., 2018).</a:t>
            </a:r>
          </a:p>
          <a:p>
            <a:pPr marL="0" indent="0">
              <a:buNone/>
            </a:pPr>
            <a:endParaRPr lang="en-GB">
              <a:latin typeface="Arial"/>
              <a:cs typeface="Arial"/>
            </a:endParaRPr>
          </a:p>
          <a:p>
            <a:pPr marL="0" indent="0">
              <a:buNone/>
            </a:pPr>
            <a:r>
              <a:rPr lang="en-GB" b="1">
                <a:latin typeface="Arial"/>
                <a:cs typeface="Arial"/>
              </a:rPr>
              <a:t>Let's continue the conversations!</a:t>
            </a:r>
            <a:endParaRPr lang="en-GB" b="1"/>
          </a:p>
          <a:p>
            <a:endParaRPr lang="en-GB">
              <a:latin typeface="Arial"/>
              <a:cs typeface="Arial"/>
            </a:endParaRPr>
          </a:p>
          <a:p>
            <a:pPr marL="0" indent="0">
              <a:buNone/>
            </a:pPr>
            <a:r>
              <a:rPr lang="en-GB" sz="1600">
                <a:solidFill>
                  <a:srgbClr val="636362"/>
                </a:solidFill>
                <a:latin typeface="Arial"/>
                <a:cs typeface="Arial"/>
                <a:hlinkClick r:id="rId2">
                  <a:extLst>
                    <a:ext uri="{A12FA001-AC4F-418D-AE19-62706E023703}">
                      <ahyp:hlinkClr xmlns:ahyp="http://schemas.microsoft.com/office/drawing/2018/hyperlinkcolor" val="tx"/>
                    </a:ext>
                  </a:extLst>
                </a:hlinkClick>
              </a:rPr>
              <a:t>Premature mortality in autism spectrum disorder | The British Journal of Psychiatry | Cambridge Core</a:t>
            </a:r>
            <a:endParaRPr lang="en-GB" sz="1600">
              <a:solidFill>
                <a:srgbClr val="636362"/>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9299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F7B9-27D1-1BC0-9451-B22C48DBC5F9}"/>
              </a:ext>
            </a:extLst>
          </p:cNvPr>
          <p:cNvSpPr>
            <a:spLocks noGrp="1"/>
          </p:cNvSpPr>
          <p:nvPr>
            <p:ph type="title"/>
          </p:nvPr>
        </p:nvSpPr>
        <p:spPr/>
        <p:txBody>
          <a:bodyPr>
            <a:noAutofit/>
          </a:bodyPr>
          <a:lstStyle/>
          <a:p>
            <a:r>
              <a:rPr lang="en-GB" sz="4000" b="1">
                <a:latin typeface="Arial" panose="020B0604020202020204" pitchFamily="34" charset="0"/>
                <a:cs typeface="Arial" panose="020B0604020202020204" pitchFamily="34" charset="0"/>
              </a:rPr>
              <a:t>Cynthia Caria</a:t>
            </a:r>
            <a:endParaRPr lang="en-GB" sz="4000"/>
          </a:p>
        </p:txBody>
      </p:sp>
      <p:sp>
        <p:nvSpPr>
          <p:cNvPr id="3" name="Content Placeholder 2">
            <a:extLst>
              <a:ext uri="{FF2B5EF4-FFF2-40B4-BE49-F238E27FC236}">
                <a16:creationId xmlns:a16="http://schemas.microsoft.com/office/drawing/2014/main" id="{2E0D6D7A-E0DA-EBDE-824A-571C13DA8D38}"/>
              </a:ext>
            </a:extLst>
          </p:cNvPr>
          <p:cNvSpPr>
            <a:spLocks noGrp="1"/>
          </p:cNvSpPr>
          <p:nvPr>
            <p:ph idx="1"/>
          </p:nvPr>
        </p:nvSpPr>
        <p:spPr/>
        <p:txBody>
          <a:bodyPr/>
          <a:lstStyle/>
          <a:p>
            <a:r>
              <a:rPr lang="en-GB" sz="3200">
                <a:latin typeface="Arial" panose="020B0604020202020204" pitchFamily="34" charset="0"/>
                <a:cs typeface="Arial" panose="020B0604020202020204" pitchFamily="34" charset="0"/>
              </a:rPr>
              <a:t>Contact me at:</a:t>
            </a:r>
          </a:p>
          <a:p>
            <a:pPr lvl="1"/>
            <a:r>
              <a:rPr lang="en-GB" sz="2800"/>
              <a:t>CynthiaCaria@BeyondAutism.org.uk</a:t>
            </a:r>
            <a:endParaRPr lang="en-GB" sz="2800">
              <a:latin typeface="Arial" panose="020B0604020202020204" pitchFamily="34" charset="0"/>
              <a:cs typeface="Arial" panose="020B0604020202020204" pitchFamily="34" charset="0"/>
            </a:endParaRPr>
          </a:p>
          <a:p>
            <a:r>
              <a:rPr lang="en-GB" sz="3200">
                <a:latin typeface="Arial" panose="020B0604020202020204" pitchFamily="34" charset="0"/>
                <a:cs typeface="Arial" panose="020B0604020202020204" pitchFamily="34" charset="0"/>
              </a:rPr>
              <a:t>Our website:</a:t>
            </a:r>
          </a:p>
          <a:p>
            <a:pPr lvl="1"/>
            <a:r>
              <a:rPr lang="en-GB" sz="2800"/>
              <a:t>BeyondAutism.org.uk</a:t>
            </a:r>
            <a:endParaRPr lang="en-GB" sz="2800">
              <a:latin typeface="Arial" panose="020B0604020202020204" pitchFamily="34" charset="0"/>
              <a:cs typeface="Arial" panose="020B0604020202020204" pitchFamily="34" charset="0"/>
            </a:endParaRPr>
          </a:p>
          <a:p>
            <a:endParaRPr lang="en-GB"/>
          </a:p>
        </p:txBody>
      </p:sp>
      <p:sp>
        <p:nvSpPr>
          <p:cNvPr id="4" name="Text Placeholder 3">
            <a:extLst>
              <a:ext uri="{FF2B5EF4-FFF2-40B4-BE49-F238E27FC236}">
                <a16:creationId xmlns:a16="http://schemas.microsoft.com/office/drawing/2014/main" id="{583135D4-E8E5-685E-902A-A66902C0C89D}"/>
              </a:ext>
            </a:extLst>
          </p:cNvPr>
          <p:cNvSpPr>
            <a:spLocks noGrp="1"/>
          </p:cNvSpPr>
          <p:nvPr>
            <p:ph type="body" sz="quarter" idx="10"/>
          </p:nvPr>
        </p:nvSpPr>
        <p:spPr/>
        <p:txBody>
          <a:bodyPr/>
          <a:lstStyle/>
          <a:p>
            <a:r>
              <a:rPr lang="en-GB" sz="2800" b="1">
                <a:latin typeface="Arial" panose="020B0604020202020204" pitchFamily="34" charset="0"/>
                <a:cs typeface="Arial" panose="020B0604020202020204" pitchFamily="34" charset="0"/>
              </a:rPr>
              <a:t>Outreach and Training Consultant</a:t>
            </a:r>
            <a:endParaRPr lang="en-GB" sz="2800"/>
          </a:p>
        </p:txBody>
      </p:sp>
      <p:pic>
        <p:nvPicPr>
          <p:cNvPr id="5" name="Picture 4">
            <a:extLst>
              <a:ext uri="{FF2B5EF4-FFF2-40B4-BE49-F238E27FC236}">
                <a16:creationId xmlns:a16="http://schemas.microsoft.com/office/drawing/2014/main" id="{5EA2D21D-D807-8ADC-BB1C-413D02B329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429" y="2397035"/>
            <a:ext cx="3695700" cy="3705225"/>
          </a:xfrm>
          <a:prstGeom prst="rect">
            <a:avLst/>
          </a:prstGeom>
          <a:noFill/>
        </p:spPr>
      </p:pic>
    </p:spTree>
    <p:extLst>
      <p:ext uri="{BB962C8B-B14F-4D97-AF65-F5344CB8AC3E}">
        <p14:creationId xmlns:p14="http://schemas.microsoft.com/office/powerpoint/2010/main" val="344455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DD8-4388-59F2-EC2D-B4B28912C6C7}"/>
              </a:ext>
            </a:extLst>
          </p:cNvPr>
          <p:cNvSpPr>
            <a:spLocks noGrp="1"/>
          </p:cNvSpPr>
          <p:nvPr>
            <p:ph type="title"/>
          </p:nvPr>
        </p:nvSpPr>
        <p:spPr>
          <a:xfrm>
            <a:off x="838200" y="2910643"/>
            <a:ext cx="10515600" cy="1036713"/>
          </a:xfrm>
        </p:spPr>
        <p:txBody>
          <a:bodyPr>
            <a:noAutofit/>
          </a:bodyPr>
          <a:lstStyle/>
          <a:p>
            <a:pPr algn="ctr"/>
            <a:r>
              <a:rPr lang="en-GB" sz="3600">
                <a:latin typeface="Arial"/>
                <a:cs typeface="Calibri"/>
              </a:rPr>
              <a:t>What are the key characteristics or indicators included in an autism diagnosis? </a:t>
            </a:r>
            <a:br>
              <a:rPr lang="en-GB" sz="3600">
                <a:latin typeface="Arial"/>
              </a:rPr>
            </a:br>
            <a:endParaRPr lang="en-GB" sz="3600"/>
          </a:p>
        </p:txBody>
      </p:sp>
    </p:spTree>
    <p:extLst>
      <p:ext uri="{BB962C8B-B14F-4D97-AF65-F5344CB8AC3E}">
        <p14:creationId xmlns:p14="http://schemas.microsoft.com/office/powerpoint/2010/main" val="321174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C323FB-048D-7EF4-151E-CC3348F9D596}"/>
              </a:ext>
            </a:extLst>
          </p:cNvPr>
          <p:cNvSpPr txBox="1"/>
          <p:nvPr/>
        </p:nvSpPr>
        <p:spPr>
          <a:xfrm>
            <a:off x="262599" y="6300622"/>
            <a:ext cx="10743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Hull et al. (2020). </a:t>
            </a:r>
            <a:r>
              <a:rPr lang="en-GB" i="1"/>
              <a:t>The Female Autism Phenotype and Camouflaging: a Narrative Review</a:t>
            </a:r>
            <a:endParaRPr lang="en-GB">
              <a:cs typeface="Arial"/>
            </a:endParaRPr>
          </a:p>
        </p:txBody>
      </p:sp>
      <p:graphicFrame>
        <p:nvGraphicFramePr>
          <p:cNvPr id="3" name="Diagram 2">
            <a:extLst>
              <a:ext uri="{FF2B5EF4-FFF2-40B4-BE49-F238E27FC236}">
                <a16:creationId xmlns:a16="http://schemas.microsoft.com/office/drawing/2014/main" id="{D8CB0B5B-337C-7212-E270-9B4547512FE3}"/>
              </a:ext>
            </a:extLst>
          </p:cNvPr>
          <p:cNvGraphicFramePr/>
          <p:nvPr>
            <p:extLst>
              <p:ext uri="{D42A27DB-BD31-4B8C-83A1-F6EECF244321}">
                <p14:modId xmlns:p14="http://schemas.microsoft.com/office/powerpoint/2010/main" val="2694232627"/>
              </p:ext>
            </p:extLst>
          </p:nvPr>
        </p:nvGraphicFramePr>
        <p:xfrm>
          <a:off x="1608881" y="188046"/>
          <a:ext cx="8974237" cy="598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47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5883-E402-DA2F-5751-B400A2E8CC78}"/>
              </a:ext>
            </a:extLst>
          </p:cNvPr>
          <p:cNvSpPr>
            <a:spLocks noGrp="1"/>
          </p:cNvSpPr>
          <p:nvPr>
            <p:ph type="title"/>
          </p:nvPr>
        </p:nvSpPr>
        <p:spPr/>
        <p:txBody>
          <a:bodyPr>
            <a:normAutofit fontScale="90000"/>
          </a:bodyPr>
          <a:lstStyle/>
          <a:p>
            <a:r>
              <a:rPr lang="en-GB">
                <a:cs typeface="Arial"/>
              </a:rPr>
              <a:t>Social Relationships</a:t>
            </a:r>
            <a:endParaRPr lang="en-GB"/>
          </a:p>
        </p:txBody>
      </p:sp>
      <p:sp>
        <p:nvSpPr>
          <p:cNvPr id="3" name="Content Placeholder 2">
            <a:extLst>
              <a:ext uri="{FF2B5EF4-FFF2-40B4-BE49-F238E27FC236}">
                <a16:creationId xmlns:a16="http://schemas.microsoft.com/office/drawing/2014/main" id="{824315D1-DA96-FF06-89EB-885FDD84B70C}"/>
              </a:ext>
            </a:extLst>
          </p:cNvPr>
          <p:cNvSpPr>
            <a:spLocks noGrp="1"/>
          </p:cNvSpPr>
          <p:nvPr>
            <p:ph idx="1"/>
          </p:nvPr>
        </p:nvSpPr>
        <p:spPr/>
        <p:txBody>
          <a:bodyPr vert="horz" lIns="91440" tIns="45720" rIns="91440" bIns="45720" rtlCol="0" anchor="t">
            <a:noAutofit/>
          </a:bodyPr>
          <a:lstStyle/>
          <a:p>
            <a:r>
              <a:rPr lang="en-GB">
                <a:ea typeface="+mn-lt"/>
                <a:cs typeface="+mn-lt"/>
              </a:rPr>
              <a:t>Research suggests:</a:t>
            </a:r>
          </a:p>
          <a:p>
            <a:pPr marL="342900" indent="-342900">
              <a:buChar char="•"/>
            </a:pPr>
            <a:r>
              <a:rPr lang="en-GB">
                <a:ea typeface="+mn-lt"/>
                <a:cs typeface="+mn-lt"/>
              </a:rPr>
              <a:t>Autistic boys have significantly different friendships to non-autistic boys and are less motivated to form social relationships (Sedgewick et al., 2015).</a:t>
            </a:r>
            <a:endParaRPr lang="en-US">
              <a:ea typeface="+mn-lt"/>
              <a:cs typeface="+mn-lt"/>
            </a:endParaRPr>
          </a:p>
          <a:p>
            <a:pPr marL="342900" indent="-342900">
              <a:buChar char="•"/>
            </a:pPr>
            <a:r>
              <a:rPr lang="en-GB">
                <a:ea typeface="+mn-lt"/>
                <a:cs typeface="+mn-lt"/>
              </a:rPr>
              <a:t>Autistic girls/women have similar motivation to form social relationships as non-autistic girls/women (Lai et al., 2015; Sedgewick et al., 2015).</a:t>
            </a:r>
            <a:endParaRPr lang="en-US">
              <a:ea typeface="+mn-lt"/>
              <a:cs typeface="+mn-lt"/>
            </a:endParaRPr>
          </a:p>
          <a:p>
            <a:pPr marL="342900" indent="-342900">
              <a:buChar char="•"/>
            </a:pPr>
            <a:r>
              <a:rPr lang="en-GB">
                <a:ea typeface="+mn-lt"/>
                <a:cs typeface="+mn-lt"/>
              </a:rPr>
              <a:t>But autistic girls/women experience more conflict in friendships and may find large groups harder to deal with (Hiller, Young &amp; Weber, 2014; Sedgewick, Hill &amp; </a:t>
            </a:r>
            <a:r>
              <a:rPr lang="en-GB" err="1">
                <a:ea typeface="+mn-lt"/>
                <a:cs typeface="+mn-lt"/>
              </a:rPr>
              <a:t>Pellicano</a:t>
            </a:r>
            <a:r>
              <a:rPr lang="en-GB">
                <a:ea typeface="+mn-lt"/>
                <a:cs typeface="+mn-lt"/>
              </a:rPr>
              <a:t>, 2018).</a:t>
            </a:r>
            <a:endParaRPr lang="en-US">
              <a:cs typeface="Arial" panose="020B0604020202020204"/>
            </a:endParaRPr>
          </a:p>
        </p:txBody>
      </p:sp>
    </p:spTree>
    <p:extLst>
      <p:ext uri="{BB962C8B-B14F-4D97-AF65-F5344CB8AC3E}">
        <p14:creationId xmlns:p14="http://schemas.microsoft.com/office/powerpoint/2010/main" val="337958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4D552-4263-A5DB-B67A-876AB3C77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87A85-09D2-B0E6-64BB-BE4E7195DDF8}"/>
              </a:ext>
            </a:extLst>
          </p:cNvPr>
          <p:cNvSpPr>
            <a:spLocks noGrp="1"/>
          </p:cNvSpPr>
          <p:nvPr>
            <p:ph type="title"/>
          </p:nvPr>
        </p:nvSpPr>
        <p:spPr/>
        <p:txBody>
          <a:bodyPr>
            <a:normAutofit fontScale="90000"/>
          </a:bodyPr>
          <a:lstStyle/>
          <a:p>
            <a:r>
              <a:rPr lang="en-GB">
                <a:cs typeface="Arial"/>
              </a:rPr>
              <a:t>Interests</a:t>
            </a:r>
            <a:endParaRPr lang="en-GB"/>
          </a:p>
        </p:txBody>
      </p:sp>
      <p:sp>
        <p:nvSpPr>
          <p:cNvPr id="3" name="Content Placeholder 2">
            <a:extLst>
              <a:ext uri="{FF2B5EF4-FFF2-40B4-BE49-F238E27FC236}">
                <a16:creationId xmlns:a16="http://schemas.microsoft.com/office/drawing/2014/main" id="{09B5353C-4D9C-95F9-A3F2-CE353E4B6D84}"/>
              </a:ext>
            </a:extLst>
          </p:cNvPr>
          <p:cNvSpPr>
            <a:spLocks noGrp="1"/>
          </p:cNvSpPr>
          <p:nvPr>
            <p:ph idx="1"/>
          </p:nvPr>
        </p:nvSpPr>
        <p:spPr/>
        <p:txBody>
          <a:bodyPr vert="horz" lIns="91440" tIns="45720" rIns="91440" bIns="45720" rtlCol="0" anchor="t">
            <a:noAutofit/>
          </a:bodyPr>
          <a:lstStyle/>
          <a:p>
            <a:r>
              <a:rPr lang="en-GB">
                <a:cs typeface="Arial"/>
              </a:rPr>
              <a:t>Research suggests:</a:t>
            </a:r>
          </a:p>
          <a:p>
            <a:pPr marL="342900" indent="-342900">
              <a:buChar char="•"/>
            </a:pPr>
            <a:r>
              <a:rPr lang="en-GB">
                <a:cs typeface="Arial"/>
              </a:rPr>
              <a:t>Autistic males are more interested in 'mechanical objects’.</a:t>
            </a:r>
          </a:p>
          <a:p>
            <a:pPr marL="342900" indent="-342900">
              <a:buChar char="•"/>
            </a:pPr>
            <a:r>
              <a:rPr lang="en-GB">
                <a:cs typeface="Arial"/>
              </a:rPr>
              <a:t>Autistic females may be more interested in topics with 'relational' purposes, and care more about forming relationships with people as opposed to objects.</a:t>
            </a:r>
          </a:p>
        </p:txBody>
      </p:sp>
    </p:spTree>
    <p:extLst>
      <p:ext uri="{BB962C8B-B14F-4D97-AF65-F5344CB8AC3E}">
        <p14:creationId xmlns:p14="http://schemas.microsoft.com/office/powerpoint/2010/main" val="248138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A498-F6F8-E380-E2DA-5579348BC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FABA2-5A78-745D-6331-0FA8D18895A6}"/>
              </a:ext>
            </a:extLst>
          </p:cNvPr>
          <p:cNvSpPr>
            <a:spLocks noGrp="1"/>
          </p:cNvSpPr>
          <p:nvPr>
            <p:ph type="title"/>
          </p:nvPr>
        </p:nvSpPr>
        <p:spPr/>
        <p:txBody>
          <a:bodyPr>
            <a:normAutofit fontScale="90000"/>
          </a:bodyPr>
          <a:lstStyle/>
          <a:p>
            <a:r>
              <a:rPr lang="en-GB">
                <a:cs typeface="Arial"/>
              </a:rPr>
              <a:t>Internalising distress</a:t>
            </a:r>
            <a:endParaRPr lang="en-GB"/>
          </a:p>
        </p:txBody>
      </p:sp>
      <p:graphicFrame>
        <p:nvGraphicFramePr>
          <p:cNvPr id="4" name="Content Placeholder 3">
            <a:extLst>
              <a:ext uri="{FF2B5EF4-FFF2-40B4-BE49-F238E27FC236}">
                <a16:creationId xmlns:a16="http://schemas.microsoft.com/office/drawing/2014/main" id="{43DD1060-84C6-E946-E3E2-F61F868BEA99}"/>
              </a:ext>
            </a:extLst>
          </p:cNvPr>
          <p:cNvGraphicFramePr>
            <a:graphicFrameLocks noGrp="1"/>
          </p:cNvGraphicFramePr>
          <p:nvPr>
            <p:ph idx="1"/>
            <p:extLst>
              <p:ext uri="{D42A27DB-BD31-4B8C-83A1-F6EECF244321}">
                <p14:modId xmlns:p14="http://schemas.microsoft.com/office/powerpoint/2010/main" val="3453657043"/>
              </p:ext>
            </p:extLst>
          </p:nvPr>
        </p:nvGraphicFramePr>
        <p:xfrm>
          <a:off x="838200" y="1671639"/>
          <a:ext cx="10515600" cy="2397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F95E68C-60BB-7B77-F9B9-E3A73E8EAD19}"/>
              </a:ext>
            </a:extLst>
          </p:cNvPr>
          <p:cNvSpPr txBox="1"/>
          <p:nvPr/>
        </p:nvSpPr>
        <p:spPr>
          <a:xfrm>
            <a:off x="1060704" y="4364202"/>
            <a:ext cx="9838944" cy="1569660"/>
          </a:xfrm>
          <a:prstGeom prst="rect">
            <a:avLst/>
          </a:prstGeom>
          <a:noFill/>
        </p:spPr>
        <p:txBody>
          <a:bodyPr wrap="square">
            <a:spAutoFit/>
          </a:bodyPr>
          <a:lstStyle/>
          <a:p>
            <a:r>
              <a:rPr lang="en-GB" sz="2400">
                <a:latin typeface="Arial" panose="020B0604020202020204" pitchFamily="34" charset="0"/>
                <a:cs typeface="Arial" panose="020B0604020202020204" pitchFamily="34" charset="0"/>
              </a:rPr>
              <a:t>Research suggests autistic females are significantly more likely to have co-occurring internalising conditions than males.</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Males are more likely to experience externalising distress.</a:t>
            </a:r>
          </a:p>
        </p:txBody>
      </p:sp>
    </p:spTree>
    <p:extLst>
      <p:ext uri="{BB962C8B-B14F-4D97-AF65-F5344CB8AC3E}">
        <p14:creationId xmlns:p14="http://schemas.microsoft.com/office/powerpoint/2010/main" val="284699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0015-7487-A7C2-58AC-4D3E14FB3CB2}"/>
              </a:ext>
            </a:extLst>
          </p:cNvPr>
          <p:cNvSpPr>
            <a:spLocks noGrp="1"/>
          </p:cNvSpPr>
          <p:nvPr>
            <p:ph type="title"/>
          </p:nvPr>
        </p:nvSpPr>
        <p:spPr/>
        <p:txBody>
          <a:bodyPr>
            <a:normAutofit fontScale="90000"/>
          </a:bodyPr>
          <a:lstStyle/>
          <a:p>
            <a:r>
              <a:rPr lang="en-GB">
                <a:cs typeface="Arial"/>
              </a:rPr>
              <a:t>Camouflaging and Masking</a:t>
            </a:r>
            <a:endParaRPr lang="en-GB"/>
          </a:p>
        </p:txBody>
      </p:sp>
      <p:sp>
        <p:nvSpPr>
          <p:cNvPr id="3" name="Content Placeholder 2">
            <a:extLst>
              <a:ext uri="{FF2B5EF4-FFF2-40B4-BE49-F238E27FC236}">
                <a16:creationId xmlns:a16="http://schemas.microsoft.com/office/drawing/2014/main" id="{F671E478-D701-7BF7-0969-93C5E013FF76}"/>
              </a:ext>
            </a:extLst>
          </p:cNvPr>
          <p:cNvSpPr>
            <a:spLocks noGrp="1"/>
          </p:cNvSpPr>
          <p:nvPr>
            <p:ph idx="1"/>
          </p:nvPr>
        </p:nvSpPr>
        <p:spPr>
          <a:xfrm>
            <a:off x="838200" y="1671484"/>
            <a:ext cx="10515600" cy="4656164"/>
          </a:xfrm>
        </p:spPr>
        <p:txBody>
          <a:bodyPr vert="horz" lIns="91440" tIns="45720" rIns="91440" bIns="45720" rtlCol="0" anchor="t">
            <a:noAutofit/>
          </a:bodyPr>
          <a:lstStyle/>
          <a:p>
            <a:pPr>
              <a:lnSpc>
                <a:spcPct val="100000"/>
              </a:lnSpc>
            </a:pPr>
            <a:r>
              <a:rPr lang="en-GB" b="1">
                <a:latin typeface="Arial"/>
                <a:ea typeface="+mn-lt"/>
                <a:cs typeface="+mn-lt"/>
              </a:rPr>
              <a:t>Masking</a:t>
            </a:r>
            <a:r>
              <a:rPr lang="en-GB">
                <a:latin typeface="Arial"/>
                <a:ea typeface="+mn-lt"/>
                <a:cs typeface="+mn-lt"/>
              </a:rPr>
              <a:t> is a process where individuals imitate others, hide/stop behaviours to ‘fit in’ with society. </a:t>
            </a:r>
          </a:p>
          <a:p>
            <a:pPr>
              <a:lnSpc>
                <a:spcPct val="100000"/>
              </a:lnSpc>
            </a:pPr>
            <a:r>
              <a:rPr lang="en-GB">
                <a:latin typeface="Arial"/>
                <a:ea typeface="+mn-lt"/>
                <a:cs typeface="+mn-lt"/>
              </a:rPr>
              <a:t>This can lead to difficulties such as mental health issues. It is thought to be most likely to occur in women or girls. However, it can occur in all autistic people. </a:t>
            </a:r>
          </a:p>
          <a:p>
            <a:pPr>
              <a:lnSpc>
                <a:spcPct val="100000"/>
              </a:lnSpc>
            </a:pPr>
            <a:r>
              <a:rPr lang="en-GB">
                <a:latin typeface="Arial"/>
                <a:cs typeface="Arial"/>
              </a:rPr>
              <a:t>The supressing of ‘stimming’ behaviours in order to ‘fit in’. </a:t>
            </a:r>
            <a:endParaRPr lang="en-US">
              <a:latin typeface="Arial"/>
              <a:cs typeface="Arial"/>
            </a:endParaRPr>
          </a:p>
          <a:p>
            <a:pPr>
              <a:lnSpc>
                <a:spcPct val="100000"/>
              </a:lnSpc>
            </a:pPr>
            <a:r>
              <a:rPr lang="en-GB">
                <a:latin typeface="Arial"/>
                <a:cs typeface="Arial"/>
              </a:rPr>
              <a:t>Stimming behaviours may appear to be more ‘socially acceptable’, such as twirling their hair, or doodling. </a:t>
            </a:r>
          </a:p>
          <a:p>
            <a:pPr>
              <a:lnSpc>
                <a:spcPct val="100000"/>
              </a:lnSpc>
            </a:pPr>
            <a:endParaRPr lang="en-GB">
              <a:cs typeface="Arial"/>
            </a:endParaRPr>
          </a:p>
          <a:p>
            <a:pPr>
              <a:lnSpc>
                <a:spcPct val="100000"/>
              </a:lnSpc>
            </a:pPr>
            <a:endParaRPr lang="en-GB">
              <a:latin typeface="Arial" panose="020B0604020202020204" pitchFamily="34" charset="0"/>
              <a:ea typeface="Arial" panose="020B0604020202020204" pitchFamily="34" charset="0"/>
              <a:cs typeface="Times New Roman" panose="02020603050405020304" pitchFamily="18" charset="0"/>
            </a:endParaRPr>
          </a:p>
          <a:p>
            <a:pPr>
              <a:lnSpc>
                <a:spcPct val="100000"/>
              </a:lnSpc>
            </a:pPr>
            <a:endParaRPr lang="en-GB"/>
          </a:p>
          <a:p>
            <a:endParaRPr lang="en-GB">
              <a:cs typeface="Arial"/>
            </a:endParaRPr>
          </a:p>
        </p:txBody>
      </p:sp>
    </p:spTree>
    <p:extLst>
      <p:ext uri="{BB962C8B-B14F-4D97-AF65-F5344CB8AC3E}">
        <p14:creationId xmlns:p14="http://schemas.microsoft.com/office/powerpoint/2010/main" val="2498016336"/>
      </p:ext>
    </p:extLst>
  </p:cSld>
  <p:clrMapOvr>
    <a:masterClrMapping/>
  </p:clrMapOvr>
</p:sld>
</file>

<file path=ppt/theme/theme1.xml><?xml version="1.0" encoding="utf-8"?>
<a:theme xmlns:a="http://schemas.openxmlformats.org/drawingml/2006/main" name="Office Theme">
  <a:themeElements>
    <a:clrScheme name="Custom 3">
      <a:dk1>
        <a:srgbClr val="646363"/>
      </a:dk1>
      <a:lt1>
        <a:sysClr val="window" lastClr="FFFFFF"/>
      </a:lt1>
      <a:dk2>
        <a:srgbClr val="0084B7"/>
      </a:dk2>
      <a:lt2>
        <a:srgbClr val="EE7203"/>
      </a:lt2>
      <a:accent1>
        <a:srgbClr val="F9B000"/>
      </a:accent1>
      <a:accent2>
        <a:srgbClr val="522398"/>
      </a:accent2>
      <a:accent3>
        <a:srgbClr val="008576"/>
      </a:accent3>
      <a:accent4>
        <a:srgbClr val="91004B"/>
      </a:accent4>
      <a:accent5>
        <a:srgbClr val="55517B"/>
      </a:accent5>
      <a:accent6>
        <a:srgbClr val="00338D"/>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D2D6DA5-8584-4791-AC9B-EED50E52545F}" vid="{790C21EE-8D81-437E-881A-440A94BB1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162C73AD3A9D42B4C8F5CCEB18FB1A" ma:contentTypeVersion="20" ma:contentTypeDescription="Create a new document." ma:contentTypeScope="" ma:versionID="e0abe84267108ebd79bd1a1565fcc075">
  <xsd:schema xmlns:xsd="http://www.w3.org/2001/XMLSchema" xmlns:xs="http://www.w3.org/2001/XMLSchema" xmlns:p="http://schemas.microsoft.com/office/2006/metadata/properties" xmlns:ns2="fddd08f7-79c0-41d7-9b33-e1eb6c50b38f" xmlns:ns3="0066608e-12a9-43b2-aa86-64b72d32ef19" targetNamespace="http://schemas.microsoft.com/office/2006/metadata/properties" ma:root="true" ma:fieldsID="a5063b3ffd7ade861e797c24a2eede13" ns2:_="" ns3:_="">
    <xsd:import namespace="fddd08f7-79c0-41d7-9b33-e1eb6c50b38f"/>
    <xsd:import namespace="0066608e-12a9-43b2-aa86-64b72d32ef19"/>
    <xsd:element name="properties">
      <xsd:complexType>
        <xsd:sequence>
          <xsd:element name="documentManagement">
            <xsd:complexType>
              <xsd:all>
                <xsd:element ref="ns2:SharedWithUsers" minOccurs="0"/>
                <xsd:element ref="ns2:SharedWithDetails" minOccurs="0"/>
                <xsd:element ref="ns3:_ModernAudienceTargetUserField" minOccurs="0"/>
                <xsd:element ref="ns3:_ModernAudienceAadObjectId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08f7-79c0-41d7-9b33-e1eb6c50b3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314ae27-5406-402b-b377-21cf41a867c8}" ma:internalName="TaxCatchAll" ma:showField="CatchAllData" ma:web="fddd08f7-79c0-41d7-9b33-e1eb6c50b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66608e-12a9-43b2-aa86-64b72d32ef19" elementFormDefault="qualified">
    <xsd:import namespace="http://schemas.microsoft.com/office/2006/documentManagement/types"/>
    <xsd:import namespace="http://schemas.microsoft.com/office/infopath/2007/PartnerControls"/>
    <xsd:element name="_ModernAudienceTargetUserField" ma:index="1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1" nillable="true" ma:displayName="AudienceIds" ma:list="{8062bf48-0e13-4cb7-ae28-81964238285c}" ma:internalName="_ModernAudienceAadObjectIds" ma:readOnly="true" ma:showField="_AadObjectIdForUser" ma:web="fddd08f7-79c0-41d7-9b33-e1eb6c50b38f">
      <xsd:complexType>
        <xsd:complexContent>
          <xsd:extension base="dms:MultiChoiceLookup">
            <xsd:sequence>
              <xsd:element name="Value" type="dms:Lookup" maxOccurs="unbounded" minOccurs="0" nillable="true"/>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a2594c-30ad-47fe-8625-2e9f337f8a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ModernAudienceTargetUserField xmlns="0066608e-12a9-43b2-aa86-64b72d32ef19">
      <UserInfo>
        <DisplayName/>
        <AccountId xsi:nil="true"/>
        <AccountType/>
      </UserInfo>
    </_ModernAudienceTargetUserField>
    <TaxCatchAll xmlns="fddd08f7-79c0-41d7-9b33-e1eb6c50b38f" xsi:nil="true"/>
    <lcf76f155ced4ddcb4097134ff3c332f xmlns="0066608e-12a9-43b2-aa86-64b72d32ef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7A366B-8DF1-4D44-ACF6-42E6E560F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08f7-79c0-41d7-9b33-e1eb6c50b38f"/>
    <ds:schemaRef ds:uri="0066608e-12a9-43b2-aa86-64b72d32e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90466-44B4-430C-9942-41A3AD6C3EF0}">
  <ds:schemaRefs>
    <ds:schemaRef ds:uri="http://schemas.microsoft.com/sharepoint/v3/contenttype/forms"/>
  </ds:schemaRefs>
</ds:datastoreItem>
</file>

<file path=customXml/itemProps3.xml><?xml version="1.0" encoding="utf-8"?>
<ds:datastoreItem xmlns:ds="http://schemas.openxmlformats.org/officeDocument/2006/customXml" ds:itemID="{D38D3F5D-79C1-4764-80F4-AF669FF13D6F}">
  <ds:schemaRefs>
    <ds:schemaRef ds:uri="0066608e-12a9-43b2-aa86-64b72d32ef19"/>
    <ds:schemaRef ds:uri="3d3b9b30-47c9-4c38-a25b-dd03b9965582"/>
    <ds:schemaRef ds:uri="dc4fa3c7-2d8a-480a-87e8-126d5a8ef75f"/>
    <ds:schemaRef ds:uri="fddd08f7-79c0-41d7-9b33-e1eb6c50b3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BeyondAutism Outreach and Training template 16-9</Template>
  <TotalTime>0</TotalTime>
  <Words>2243</Words>
  <Application>Microsoft Office PowerPoint</Application>
  <PresentationFormat>Widescreen</PresentationFormat>
  <Paragraphs>252</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Calibri,Sans-Serif</vt:lpstr>
      <vt:lpstr>Wingdings</vt:lpstr>
      <vt:lpstr>Office Theme</vt:lpstr>
      <vt:lpstr>Understanding Autism in Women and Girls  Cynthia Caria, Outreach &amp; Training Consultant </vt:lpstr>
      <vt:lpstr>Workshop Objectives</vt:lpstr>
      <vt:lpstr>PowerPoint Presentation</vt:lpstr>
      <vt:lpstr>What are the key characteristics or indicators included in an autism diagnosis?  </vt:lpstr>
      <vt:lpstr>PowerPoint Presentation</vt:lpstr>
      <vt:lpstr>Social Relationships</vt:lpstr>
      <vt:lpstr>Interests</vt:lpstr>
      <vt:lpstr>Internalising distress</vt:lpstr>
      <vt:lpstr>Camouflaging and Masking</vt:lpstr>
      <vt:lpstr>Camouflaging and Masking</vt:lpstr>
      <vt:lpstr>PowerPoint Presentation</vt:lpstr>
      <vt:lpstr>Why might autistic people mask?</vt:lpstr>
      <vt:lpstr>PowerPoint Presentation</vt:lpstr>
      <vt:lpstr>How might masking impact on mental health?</vt:lpstr>
      <vt:lpstr>Some common (but not exclusively) female characteristics</vt:lpstr>
      <vt:lpstr>PowerPoint Presentation</vt:lpstr>
      <vt:lpstr>PowerPoint Presentation</vt:lpstr>
      <vt:lpstr>School experiences</vt:lpstr>
      <vt:lpstr>School experiences</vt:lpstr>
      <vt:lpstr>School experiences</vt:lpstr>
      <vt:lpstr>Advice for education professionals (from autistic women)</vt:lpstr>
      <vt:lpstr>School experiences</vt:lpstr>
      <vt:lpstr>Advice for education professionals (from autistic women)</vt:lpstr>
      <vt:lpstr>Advice for education professionals (from autistic women)</vt:lpstr>
      <vt:lpstr>School experiences</vt:lpstr>
      <vt:lpstr>Advice for education professionals (from autistic women)</vt:lpstr>
      <vt:lpstr>School experiences</vt:lpstr>
      <vt:lpstr>Advice for education professionals</vt:lpstr>
      <vt:lpstr>School experiences: Secondary </vt:lpstr>
      <vt:lpstr>Summary</vt:lpstr>
      <vt:lpstr>Cynthia Caria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Atkins</dc:creator>
  <cp:lastModifiedBy>Tessa Middleton</cp:lastModifiedBy>
  <cp:revision>2</cp:revision>
  <dcterms:created xsi:type="dcterms:W3CDTF">2022-08-12T08:58:51Z</dcterms:created>
  <dcterms:modified xsi:type="dcterms:W3CDTF">2024-03-19T09:38:04Z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0x010100C8162C73AD3A9D42B4C8F5CCEB18FB1A</vt:lpwstr>
  </property>
  <property fmtid="{D5CDD505-2E9C-101B-9397-08002B2CF9AE}" pid="3" name="MediaServiceImageTags">
    <vt:lpwstr/>
  </property>
</Properties>
</file>